
<file path=[Content_Types].xml><?xml version="1.0" encoding="utf-8"?>
<Types xmlns="http://schemas.openxmlformats.org/package/2006/content-types">
  <Default Extension="emf" ContentType="image/x-emf"/>
  <Default Extension="gif" ContentType="image/gif"/>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 id="2147483663" r:id="rId2"/>
  </p:sldMasterIdLst>
  <p:sldIdLst>
    <p:sldId id="256" r:id="rId3"/>
    <p:sldId id="263" r:id="rId4"/>
    <p:sldId id="260" r:id="rId5"/>
    <p:sldId id="271" r:id="rId6"/>
    <p:sldId id="266" r:id="rId7"/>
    <p:sldId id="267" r:id="rId8"/>
    <p:sldId id="268" r:id="rId9"/>
    <p:sldId id="269" r:id="rId10"/>
    <p:sldId id="270" r:id="rId11"/>
    <p:sldId id="274" r:id="rId12"/>
    <p:sldId id="275" r:id="rId13"/>
    <p:sldId id="276" r:id="rId14"/>
    <p:sldId id="279" r:id="rId15"/>
    <p:sldId id="280" r:id="rId16"/>
    <p:sldId id="282" r:id="rId17"/>
    <p:sldId id="284" r:id="rId18"/>
    <p:sldId id="285" r:id="rId19"/>
    <p:sldId id="287" r:id="rId20"/>
    <p:sldId id="288" r:id="rId21"/>
    <p:sldId id="286" r:id="rId22"/>
    <p:sldId id="289" r:id="rId23"/>
    <p:sldId id="292" r:id="rId24"/>
    <p:sldId id="291" r:id="rId25"/>
    <p:sldId id="293" r:id="rId26"/>
    <p:sldId id="290" r:id="rId27"/>
    <p:sldId id="258" r:id="rId28"/>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ika Miosoti Faura Arellano" initials="EMFA" lastIdx="1" clrIdx="0">
    <p:extLst>
      <p:ext uri="{19B8F6BF-5375-455C-9EA6-DF929625EA0E}">
        <p15:presenceInfo xmlns:p15="http://schemas.microsoft.com/office/powerpoint/2012/main" userId="S::erika.faura@upb.edu.co::a63255bb-12e4-426d-8144-11d90b8994d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C739C"/>
    <a:srgbClr val="E835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3" autoAdjust="0"/>
    <p:restoredTop sz="94662"/>
  </p:normalViewPr>
  <p:slideViewPr>
    <p:cSldViewPr snapToGrid="0" snapToObjects="1">
      <p:cViewPr varScale="1">
        <p:scale>
          <a:sx n="90" d="100"/>
          <a:sy n="90" d="100"/>
        </p:scale>
        <p:origin x="43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Diapositiva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8422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ítulo y objetos">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8642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18719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02672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Imagen 5" descr="Interfaz de usuario gráfica, Aplicación, Teams&#10;&#10;Descripción generada automáticamente">
            <a:extLst>
              <a:ext uri="{FF2B5EF4-FFF2-40B4-BE49-F238E27FC236}">
                <a16:creationId xmlns:a16="http://schemas.microsoft.com/office/drawing/2014/main" id="{18E0AB5B-7A73-DD44-884D-B699A8A414AF}"/>
              </a:ext>
            </a:extLst>
          </p:cNvPr>
          <p:cNvPicPr>
            <a:picLocks noChangeAspect="1"/>
          </p:cNvPicPr>
          <p:nvPr userDrawn="1"/>
        </p:nvPicPr>
        <p:blipFill>
          <a:blip r:embed="rId4"/>
          <a:stretch>
            <a:fillRect/>
          </a:stretch>
        </p:blipFill>
        <p:spPr>
          <a:xfrm>
            <a:off x="0" y="8306"/>
            <a:ext cx="12192000" cy="6841388"/>
          </a:xfrm>
          <a:prstGeom prst="rect">
            <a:avLst/>
          </a:prstGeom>
        </p:spPr>
      </p:pic>
      <p:sp>
        <p:nvSpPr>
          <p:cNvPr id="4" name="Rectángulo 3">
            <a:extLst>
              <a:ext uri="{FF2B5EF4-FFF2-40B4-BE49-F238E27FC236}">
                <a16:creationId xmlns:a16="http://schemas.microsoft.com/office/drawing/2014/main" id="{ABB282DA-CCF1-D140-B2FA-CEC168B08987}"/>
              </a:ext>
            </a:extLst>
          </p:cNvPr>
          <p:cNvSpPr/>
          <p:nvPr userDrawn="1"/>
        </p:nvSpPr>
        <p:spPr>
          <a:xfrm>
            <a:off x="10569388" y="282388"/>
            <a:ext cx="941294" cy="9950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 name="Rectángulo 1">
            <a:extLst>
              <a:ext uri="{FF2B5EF4-FFF2-40B4-BE49-F238E27FC236}">
                <a16:creationId xmlns:a16="http://schemas.microsoft.com/office/drawing/2014/main" id="{875A19F4-9079-214C-9BFD-057918C60EC0}"/>
              </a:ext>
            </a:extLst>
          </p:cNvPr>
          <p:cNvSpPr/>
          <p:nvPr userDrawn="1"/>
        </p:nvSpPr>
        <p:spPr>
          <a:xfrm>
            <a:off x="0" y="5989320"/>
            <a:ext cx="811530" cy="86868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O" dirty="0"/>
          </a:p>
        </p:txBody>
      </p:sp>
    </p:spTree>
    <p:extLst>
      <p:ext uri="{BB962C8B-B14F-4D97-AF65-F5344CB8AC3E}">
        <p14:creationId xmlns:p14="http://schemas.microsoft.com/office/powerpoint/2010/main" val="1885446996"/>
      </p:ext>
    </p:extLst>
  </p:cSld>
  <p:clrMap bg1="lt1" tx1="dk1" bg2="lt2" tx2="dk2" accent1="accent1" accent2="accent2" accent3="accent3" accent4="accent4" accent5="accent5" accent6="accent6" hlink="hlink" folHlink="folHlink"/>
  <p:sldLayoutIdLst>
    <p:sldLayoutId id="2147483666" r:id="rId1"/>
    <p:sldLayoutId id="214748366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Imagen 5" descr="Imagen que contiene Interfaz de usuario gráfica&#10;&#10;Descripción generada automáticamente">
            <a:extLst>
              <a:ext uri="{FF2B5EF4-FFF2-40B4-BE49-F238E27FC236}">
                <a16:creationId xmlns:a16="http://schemas.microsoft.com/office/drawing/2014/main" id="{1781F4FA-D5CE-E64C-BB83-EAF059064DF4}"/>
              </a:ext>
            </a:extLst>
          </p:cNvPr>
          <p:cNvPicPr>
            <a:picLocks noChangeAspect="1"/>
          </p:cNvPicPr>
          <p:nvPr userDrawn="1"/>
        </p:nvPicPr>
        <p:blipFill>
          <a:blip r:embed="rId4"/>
          <a:stretch>
            <a:fillRect/>
          </a:stretch>
        </p:blipFill>
        <p:spPr>
          <a:xfrm>
            <a:off x="0" y="8306"/>
            <a:ext cx="12192000" cy="6841388"/>
          </a:xfrm>
          <a:prstGeom prst="rect">
            <a:avLst/>
          </a:prstGeom>
        </p:spPr>
      </p:pic>
      <p:sp>
        <p:nvSpPr>
          <p:cNvPr id="2" name="Marcador de título 1">
            <a:extLst>
              <a:ext uri="{FF2B5EF4-FFF2-40B4-BE49-F238E27FC236}">
                <a16:creationId xmlns:a16="http://schemas.microsoft.com/office/drawing/2014/main" id="{2B9CDCC7-69A8-494D-AAC6-C3A59684422D}"/>
              </a:ext>
            </a:extLst>
          </p:cNvPr>
          <p:cNvSpPr>
            <a:spLocks noGrp="1"/>
          </p:cNvSpPr>
          <p:nvPr>
            <p:ph type="title"/>
          </p:nvPr>
        </p:nvSpPr>
        <p:spPr>
          <a:xfrm>
            <a:off x="925285" y="1497239"/>
            <a:ext cx="10428515"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s-CO" dirty="0"/>
          </a:p>
        </p:txBody>
      </p:sp>
      <p:sp>
        <p:nvSpPr>
          <p:cNvPr id="3" name="Marcador de texto 2">
            <a:extLst>
              <a:ext uri="{FF2B5EF4-FFF2-40B4-BE49-F238E27FC236}">
                <a16:creationId xmlns:a16="http://schemas.microsoft.com/office/drawing/2014/main" id="{3F09C968-E2E6-554F-BC73-1574E036CC7F}"/>
              </a:ext>
            </a:extLst>
          </p:cNvPr>
          <p:cNvSpPr>
            <a:spLocks noGrp="1"/>
          </p:cNvSpPr>
          <p:nvPr>
            <p:ph type="body" idx="1"/>
          </p:nvPr>
        </p:nvSpPr>
        <p:spPr>
          <a:xfrm>
            <a:off x="925285" y="2990397"/>
            <a:ext cx="10428515" cy="2838904"/>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p:txBody>
      </p:sp>
    </p:spTree>
    <p:extLst>
      <p:ext uri="{BB962C8B-B14F-4D97-AF65-F5344CB8AC3E}">
        <p14:creationId xmlns:p14="http://schemas.microsoft.com/office/powerpoint/2010/main" val="1900786039"/>
      </p:ext>
    </p:extLst>
  </p:cSld>
  <p:clrMap bg1="lt1" tx1="dk1" bg2="lt2" tx2="dk2" accent1="accent1" accent2="accent2" accent3="accent3" accent4="accent4" accent5="accent5" accent6="accent6" hlink="hlink" folHlink="folHlink"/>
  <p:sldLayoutIdLst>
    <p:sldLayoutId id="2147483664" r:id="rId1"/>
    <p:sldLayoutId id="2147483665" r:id="rId2"/>
  </p:sldLayoutIdLst>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43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emf"/><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3" Type="http://schemas.openxmlformats.org/officeDocument/2006/relationships/hyperlink" Target="https://es.wikipedia.org/wiki/Leonardo_de_Pisa" TargetMode="External"/><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18.gif"/></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2.xml"/><Relationship Id="rId5" Type="http://schemas.openxmlformats.org/officeDocument/2006/relationships/image" Target="../media/image5.emf"/><Relationship Id="rId4" Type="http://schemas.microsoft.com/office/2007/relationships/hdphoto" Target="../media/hdphoto5.wdp"/></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5.emf"/><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8.emf"/><Relationship Id="rId4" Type="http://schemas.openxmlformats.org/officeDocument/2006/relationships/image" Target="../media/image5.emf"/></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image" Target="../media/image8.emf"/></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2.png"/><Relationship Id="rId5" Type="http://schemas.openxmlformats.org/officeDocument/2006/relationships/image" Target="../media/image8.emf"/><Relationship Id="rId4" Type="http://schemas.openxmlformats.org/officeDocument/2006/relationships/image" Target="../media/image5.emf"/></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8.emf"/></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8.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E1BF350C-E6FF-41A9-A2BA-3E0C8CAA21C0}"/>
              </a:ext>
            </a:extLst>
          </p:cNvPr>
          <p:cNvSpPr/>
          <p:nvPr/>
        </p:nvSpPr>
        <p:spPr>
          <a:xfrm>
            <a:off x="654821" y="628220"/>
            <a:ext cx="5124183" cy="1391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8" name="Imagen 7" descr="Diagrama&#10;&#10;Descripción generada automáticamente">
            <a:extLst>
              <a:ext uri="{FF2B5EF4-FFF2-40B4-BE49-F238E27FC236}">
                <a16:creationId xmlns:a16="http://schemas.microsoft.com/office/drawing/2014/main" id="{66823F2C-5B29-4417-8A47-00D8CC40B443}"/>
              </a:ext>
            </a:extLst>
          </p:cNvPr>
          <p:cNvPicPr>
            <a:picLocks noChangeAspect="1"/>
          </p:cNvPicPr>
          <p:nvPr/>
        </p:nvPicPr>
        <p:blipFill>
          <a:blip r:embed="rId2">
            <a:duotone>
              <a:schemeClr val="accent1">
                <a:shade val="45000"/>
                <a:satMod val="135000"/>
              </a:schemeClr>
              <a:prstClr val="white"/>
            </a:duotone>
          </a:blip>
          <a:stretch>
            <a:fillRect/>
          </a:stretch>
        </p:blipFill>
        <p:spPr>
          <a:xfrm flipH="1">
            <a:off x="0" y="0"/>
            <a:ext cx="5300461" cy="6858000"/>
          </a:xfrm>
          <a:prstGeom prst="rect">
            <a:avLst/>
          </a:prstGeom>
        </p:spPr>
      </p:pic>
      <p:sp>
        <p:nvSpPr>
          <p:cNvPr id="11" name="Rectángulo 10">
            <a:extLst>
              <a:ext uri="{FF2B5EF4-FFF2-40B4-BE49-F238E27FC236}">
                <a16:creationId xmlns:a16="http://schemas.microsoft.com/office/drawing/2014/main" id="{C53B3FA6-FD42-4447-A661-3A9F1C852ACB}"/>
              </a:ext>
            </a:extLst>
          </p:cNvPr>
          <p:cNvSpPr/>
          <p:nvPr/>
        </p:nvSpPr>
        <p:spPr>
          <a:xfrm>
            <a:off x="-1" y="5890437"/>
            <a:ext cx="5300461" cy="956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CuadroTexto 13">
            <a:extLst>
              <a:ext uri="{FF2B5EF4-FFF2-40B4-BE49-F238E27FC236}">
                <a16:creationId xmlns:a16="http://schemas.microsoft.com/office/drawing/2014/main" id="{18A983B5-3935-45B0-BAA3-B7F40DB780A5}"/>
              </a:ext>
            </a:extLst>
          </p:cNvPr>
          <p:cNvSpPr txBox="1"/>
          <p:nvPr/>
        </p:nvSpPr>
        <p:spPr>
          <a:xfrm>
            <a:off x="4241400" y="3429697"/>
            <a:ext cx="6549655" cy="523220"/>
          </a:xfrm>
          <a:prstGeom prst="rect">
            <a:avLst/>
          </a:prstGeom>
          <a:noFill/>
        </p:spPr>
        <p:txBody>
          <a:bodyPr wrap="square">
            <a:spAutoFit/>
          </a:bodyPr>
          <a:lstStyle/>
          <a:p>
            <a:r>
              <a:rPr lang="es-CO" sz="2800" b="1" dirty="0">
                <a:solidFill>
                  <a:srgbClr val="5C739C"/>
                </a:solidFill>
                <a:latin typeface="Arial" panose="020B0604020202020204" pitchFamily="34" charset="0"/>
                <a:cs typeface="Arial" panose="020B0604020202020204" pitchFamily="34" charset="0"/>
              </a:rPr>
              <a:t>tu tiempo en una estación espacial?</a:t>
            </a:r>
            <a:endParaRPr lang="es-CO" sz="2800" dirty="0">
              <a:solidFill>
                <a:srgbClr val="5C739C"/>
              </a:solidFill>
              <a:latin typeface="Arial" panose="020B0604020202020204" pitchFamily="34" charset="0"/>
              <a:cs typeface="Arial" panose="020B0604020202020204" pitchFamily="34" charset="0"/>
            </a:endParaRPr>
          </a:p>
        </p:txBody>
      </p:sp>
      <p:sp>
        <p:nvSpPr>
          <p:cNvPr id="13" name="CuadroTexto 12">
            <a:extLst>
              <a:ext uri="{FF2B5EF4-FFF2-40B4-BE49-F238E27FC236}">
                <a16:creationId xmlns:a16="http://schemas.microsoft.com/office/drawing/2014/main" id="{777B7F50-D8F0-44FE-BED4-969E778E7E7F}"/>
              </a:ext>
            </a:extLst>
          </p:cNvPr>
          <p:cNvSpPr txBox="1"/>
          <p:nvPr/>
        </p:nvSpPr>
        <p:spPr>
          <a:xfrm>
            <a:off x="3763643" y="2736078"/>
            <a:ext cx="7176267" cy="923330"/>
          </a:xfrm>
          <a:prstGeom prst="rect">
            <a:avLst/>
          </a:prstGeom>
          <a:noFill/>
        </p:spPr>
        <p:txBody>
          <a:bodyPr wrap="square" rtlCol="0">
            <a:spAutoFit/>
          </a:bodyPr>
          <a:lstStyle/>
          <a:p>
            <a:r>
              <a:rPr lang="es-CO" sz="5400" b="1" dirty="0">
                <a:solidFill>
                  <a:srgbClr val="E83566"/>
                </a:solidFill>
                <a:latin typeface="Arial Black" panose="020B0A04020102020204" pitchFamily="34" charset="0"/>
                <a:ea typeface="Cambria Math" panose="02040503050406030204" pitchFamily="18" charset="0"/>
                <a:cs typeface="Arial" panose="020B0604020202020204" pitchFamily="34" charset="0"/>
              </a:rPr>
              <a:t>¿Cómo aprovechar</a:t>
            </a:r>
            <a:endParaRPr lang="es-CO" sz="5400" b="1" dirty="0">
              <a:solidFill>
                <a:srgbClr val="E83566"/>
              </a:solidFill>
              <a:latin typeface="Arial Black" panose="020B0A04020102020204" pitchFamily="34" charset="0"/>
              <a:cs typeface="Arial" panose="020B0604020202020204" pitchFamily="34" charset="0"/>
            </a:endParaRPr>
          </a:p>
        </p:txBody>
      </p:sp>
      <p:pic>
        <p:nvPicPr>
          <p:cNvPr id="10" name="Imagen 9">
            <a:extLst>
              <a:ext uri="{FF2B5EF4-FFF2-40B4-BE49-F238E27FC236}">
                <a16:creationId xmlns:a16="http://schemas.microsoft.com/office/drawing/2014/main" id="{7FDAD579-8D13-4837-8DF9-194DC6CE5AED}"/>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tretch>
            <a:fillRect/>
          </a:stretch>
        </p:blipFill>
        <p:spPr>
          <a:xfrm flipH="1">
            <a:off x="10065710" y="4143929"/>
            <a:ext cx="1325883" cy="1746508"/>
          </a:xfrm>
          <a:prstGeom prst="rect">
            <a:avLst/>
          </a:prstGeom>
        </p:spPr>
      </p:pic>
      <p:sp>
        <p:nvSpPr>
          <p:cNvPr id="18" name="Estrella: 4 puntas 17">
            <a:extLst>
              <a:ext uri="{FF2B5EF4-FFF2-40B4-BE49-F238E27FC236}">
                <a16:creationId xmlns:a16="http://schemas.microsoft.com/office/drawing/2014/main" id="{D237982C-6BCC-4952-8F2D-6689006D5DDD}"/>
              </a:ext>
            </a:extLst>
          </p:cNvPr>
          <p:cNvSpPr/>
          <p:nvPr/>
        </p:nvSpPr>
        <p:spPr>
          <a:xfrm>
            <a:off x="3026708" y="4837841"/>
            <a:ext cx="547309" cy="714929"/>
          </a:xfrm>
          <a:prstGeom prst="star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Estrella: 4 puntas 18">
            <a:extLst>
              <a:ext uri="{FF2B5EF4-FFF2-40B4-BE49-F238E27FC236}">
                <a16:creationId xmlns:a16="http://schemas.microsoft.com/office/drawing/2014/main" id="{375E9982-5086-4212-9176-935B65A2E8DD}"/>
              </a:ext>
            </a:extLst>
          </p:cNvPr>
          <p:cNvSpPr/>
          <p:nvPr/>
        </p:nvSpPr>
        <p:spPr>
          <a:xfrm>
            <a:off x="405498" y="4602143"/>
            <a:ext cx="394909" cy="392880"/>
          </a:xfrm>
          <a:prstGeom prst="star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Estrella: 4 puntas 19">
            <a:extLst>
              <a:ext uri="{FF2B5EF4-FFF2-40B4-BE49-F238E27FC236}">
                <a16:creationId xmlns:a16="http://schemas.microsoft.com/office/drawing/2014/main" id="{F3B67F9C-C23F-4B87-BF9F-2115DC83ADCB}"/>
              </a:ext>
            </a:extLst>
          </p:cNvPr>
          <p:cNvSpPr/>
          <p:nvPr/>
        </p:nvSpPr>
        <p:spPr>
          <a:xfrm>
            <a:off x="3179108" y="3111734"/>
            <a:ext cx="394909" cy="392880"/>
          </a:xfrm>
          <a:prstGeom prst="star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Estrella: 4 puntas 20">
            <a:extLst>
              <a:ext uri="{FF2B5EF4-FFF2-40B4-BE49-F238E27FC236}">
                <a16:creationId xmlns:a16="http://schemas.microsoft.com/office/drawing/2014/main" id="{B50B1553-C535-447F-B38F-B090B24146F9}"/>
              </a:ext>
            </a:extLst>
          </p:cNvPr>
          <p:cNvSpPr/>
          <p:nvPr/>
        </p:nvSpPr>
        <p:spPr>
          <a:xfrm>
            <a:off x="4394651" y="2237009"/>
            <a:ext cx="394909" cy="392880"/>
          </a:xfrm>
          <a:prstGeom prst="star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Estrella: 4 puntas 21">
            <a:extLst>
              <a:ext uri="{FF2B5EF4-FFF2-40B4-BE49-F238E27FC236}">
                <a16:creationId xmlns:a16="http://schemas.microsoft.com/office/drawing/2014/main" id="{E0F11C32-6787-47C7-9214-42E0DD176488}"/>
              </a:ext>
            </a:extLst>
          </p:cNvPr>
          <p:cNvSpPr/>
          <p:nvPr/>
        </p:nvSpPr>
        <p:spPr>
          <a:xfrm>
            <a:off x="3574017" y="1828800"/>
            <a:ext cx="820634" cy="816418"/>
          </a:xfrm>
          <a:prstGeom prst="star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393286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48320B0C-6DFE-40C7-BA3A-BE807320C3C8}"/>
              </a:ext>
            </a:extLst>
          </p:cNvPr>
          <p:cNvSpPr/>
          <p:nvPr/>
        </p:nvSpPr>
        <p:spPr>
          <a:xfrm>
            <a:off x="8513138" y="0"/>
            <a:ext cx="36788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a:extLst>
              <a:ext uri="{FF2B5EF4-FFF2-40B4-BE49-F238E27FC236}">
                <a16:creationId xmlns:a16="http://schemas.microsoft.com/office/drawing/2014/main" id="{5EE9A3A4-7579-4555-B077-9A792125B607}"/>
              </a:ext>
            </a:extLst>
          </p:cNvPr>
          <p:cNvSpPr/>
          <p:nvPr/>
        </p:nvSpPr>
        <p:spPr>
          <a:xfrm>
            <a:off x="-1" y="0"/>
            <a:ext cx="36788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CuadroTexto 1">
            <a:extLst>
              <a:ext uri="{FF2B5EF4-FFF2-40B4-BE49-F238E27FC236}">
                <a16:creationId xmlns:a16="http://schemas.microsoft.com/office/drawing/2014/main" id="{D695FF5D-F46F-4540-B13D-1FF3FC2F9C1E}"/>
              </a:ext>
            </a:extLst>
          </p:cNvPr>
          <p:cNvSpPr txBox="1"/>
          <p:nvPr/>
        </p:nvSpPr>
        <p:spPr>
          <a:xfrm>
            <a:off x="5932082" y="2208883"/>
            <a:ext cx="3090530" cy="830997"/>
          </a:xfrm>
          <a:prstGeom prst="rect">
            <a:avLst/>
          </a:prstGeom>
          <a:noFill/>
        </p:spPr>
        <p:txBody>
          <a:bodyPr wrap="square">
            <a:spAutoFit/>
          </a:bodyPr>
          <a:lstStyle/>
          <a:p>
            <a:r>
              <a:rPr lang="es-ES" sz="4800" b="1" dirty="0">
                <a:ln w="19050">
                  <a:solidFill>
                    <a:srgbClr val="5C739C"/>
                  </a:solidFill>
                </a:ln>
                <a:noFill/>
                <a:latin typeface="Arial" panose="020B0604020202020204" pitchFamily="34" charset="0"/>
                <a:cs typeface="Arial" panose="020B0604020202020204" pitchFamily="34" charset="0"/>
              </a:rPr>
              <a:t>Fibonacci</a:t>
            </a:r>
            <a:endParaRPr lang="es-CO" sz="4800" b="1" dirty="0">
              <a:ln w="19050">
                <a:solidFill>
                  <a:srgbClr val="5C739C"/>
                </a:solidFill>
              </a:ln>
              <a:noFill/>
              <a:latin typeface="Arial" panose="020B0604020202020204" pitchFamily="34" charset="0"/>
              <a:cs typeface="Arial" panose="020B0604020202020204" pitchFamily="34" charset="0"/>
            </a:endParaRPr>
          </a:p>
        </p:txBody>
      </p:sp>
      <p:pic>
        <p:nvPicPr>
          <p:cNvPr id="3" name="Imagen 2">
            <a:extLst>
              <a:ext uri="{FF2B5EF4-FFF2-40B4-BE49-F238E27FC236}">
                <a16:creationId xmlns:a16="http://schemas.microsoft.com/office/drawing/2014/main" id="{98B87EE2-8D31-41C7-865C-C252084F2734}"/>
              </a:ext>
            </a:extLst>
          </p:cNvPr>
          <p:cNvPicPr>
            <a:picLocks noChangeAspect="1"/>
          </p:cNvPicPr>
          <p:nvPr/>
        </p:nvPicPr>
        <p:blipFill>
          <a:blip r:embed="rId2"/>
          <a:stretch>
            <a:fillRect/>
          </a:stretch>
        </p:blipFill>
        <p:spPr>
          <a:xfrm rot="16200000">
            <a:off x="5886450" y="1960284"/>
            <a:ext cx="571500" cy="152400"/>
          </a:xfrm>
          <a:prstGeom prst="rect">
            <a:avLst/>
          </a:prstGeom>
        </p:spPr>
      </p:pic>
      <p:pic>
        <p:nvPicPr>
          <p:cNvPr id="7" name="Imagen 6" descr="Diagrama, Esquemático&#10;&#10;Descripción generada automáticamente">
            <a:extLst>
              <a:ext uri="{FF2B5EF4-FFF2-40B4-BE49-F238E27FC236}">
                <a16:creationId xmlns:a16="http://schemas.microsoft.com/office/drawing/2014/main" id="{E67AC009-11B5-4C94-9AA1-3DFE20C09937}"/>
              </a:ext>
            </a:extLst>
          </p:cNvPr>
          <p:cNvPicPr>
            <a:picLocks noChangeAspect="1"/>
          </p:cNvPicPr>
          <p:nvPr/>
        </p:nvPicPr>
        <p:blipFill>
          <a:blip r:embed="rId3">
            <a:duotone>
              <a:schemeClr val="accent1">
                <a:shade val="45000"/>
                <a:satMod val="135000"/>
              </a:schemeClr>
              <a:prstClr val="white"/>
            </a:duotone>
          </a:blip>
          <a:stretch>
            <a:fillRect/>
          </a:stretch>
        </p:blipFill>
        <p:spPr>
          <a:xfrm>
            <a:off x="2841552" y="439798"/>
            <a:ext cx="3090530" cy="5978403"/>
          </a:xfrm>
          <a:prstGeom prst="rect">
            <a:avLst/>
          </a:prstGeom>
        </p:spPr>
      </p:pic>
      <p:pic>
        <p:nvPicPr>
          <p:cNvPr id="12" name="Imagen 11" descr="Imagen que contiene texto&#10;&#10;Descripción generada automáticamente">
            <a:extLst>
              <a:ext uri="{FF2B5EF4-FFF2-40B4-BE49-F238E27FC236}">
                <a16:creationId xmlns:a16="http://schemas.microsoft.com/office/drawing/2014/main" id="{1DF9455E-378E-4000-91B8-D375DE1DF75B}"/>
              </a:ext>
            </a:extLst>
          </p:cNvPr>
          <p:cNvPicPr>
            <a:picLocks noChangeAspect="1"/>
          </p:cNvPicPr>
          <p:nvPr/>
        </p:nvPicPr>
        <p:blipFill>
          <a:blip r:embed="rId4">
            <a:biLevel thresh="50000"/>
          </a:blip>
          <a:stretch>
            <a:fillRect/>
          </a:stretch>
        </p:blipFill>
        <p:spPr>
          <a:xfrm>
            <a:off x="6074733" y="2929270"/>
            <a:ext cx="4565399" cy="3429000"/>
          </a:xfrm>
          <a:prstGeom prst="rect">
            <a:avLst/>
          </a:prstGeom>
        </p:spPr>
      </p:pic>
    </p:spTree>
    <p:extLst>
      <p:ext uri="{BB962C8B-B14F-4D97-AF65-F5344CB8AC3E}">
        <p14:creationId xmlns:p14="http://schemas.microsoft.com/office/powerpoint/2010/main" val="1625820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n 20">
            <a:extLst>
              <a:ext uri="{FF2B5EF4-FFF2-40B4-BE49-F238E27FC236}">
                <a16:creationId xmlns:a16="http://schemas.microsoft.com/office/drawing/2014/main" id="{F0ECDF9F-21EA-4E76-AAAD-DDF43417F80C}"/>
              </a:ext>
            </a:extLst>
          </p:cNvPr>
          <p:cNvPicPr>
            <a:picLocks noChangeAspect="1"/>
          </p:cNvPicPr>
          <p:nvPr/>
        </p:nvPicPr>
        <p:blipFill>
          <a:blip r:embed="rId2"/>
          <a:stretch>
            <a:fillRect/>
          </a:stretch>
        </p:blipFill>
        <p:spPr>
          <a:xfrm>
            <a:off x="2424216" y="3098452"/>
            <a:ext cx="205029" cy="173485"/>
          </a:xfrm>
          <a:prstGeom prst="rect">
            <a:avLst/>
          </a:prstGeom>
        </p:spPr>
      </p:pic>
      <p:sp>
        <p:nvSpPr>
          <p:cNvPr id="4" name="CuadroTexto 3">
            <a:extLst>
              <a:ext uri="{FF2B5EF4-FFF2-40B4-BE49-F238E27FC236}">
                <a16:creationId xmlns:a16="http://schemas.microsoft.com/office/drawing/2014/main" id="{800AF770-00E7-4DD9-A033-9A4917732086}"/>
              </a:ext>
            </a:extLst>
          </p:cNvPr>
          <p:cNvSpPr txBox="1"/>
          <p:nvPr/>
        </p:nvSpPr>
        <p:spPr>
          <a:xfrm>
            <a:off x="2643692" y="2969752"/>
            <a:ext cx="3072941"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La serie de Fibonacci</a:t>
            </a:r>
          </a:p>
        </p:txBody>
      </p:sp>
      <p:sp>
        <p:nvSpPr>
          <p:cNvPr id="8" name="CuadroTexto 7">
            <a:extLst>
              <a:ext uri="{FF2B5EF4-FFF2-40B4-BE49-F238E27FC236}">
                <a16:creationId xmlns:a16="http://schemas.microsoft.com/office/drawing/2014/main" id="{C00C852D-2242-462B-AEBC-AC3FB2D8ED1B}"/>
              </a:ext>
            </a:extLst>
          </p:cNvPr>
          <p:cNvSpPr txBox="1"/>
          <p:nvPr/>
        </p:nvSpPr>
        <p:spPr>
          <a:xfrm>
            <a:off x="5663611" y="566678"/>
            <a:ext cx="3759200" cy="2862322"/>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cs typeface="Arial" panose="020B0604020202020204" pitchFamily="34" charset="0"/>
              </a:rPr>
              <a:t>«cada término es la suma de los dos anteriores» Tiene numerosas aplicaciones en ciencias de la computación, matemática y teoría de juegos. También aparece en configuraciones biológicas, como por ejemplo en las ramas de los árboles, en la disposición de las hojas en el tallo, en las flores de alcachofas y girasoles.</a:t>
            </a:r>
            <a:endParaRPr lang="es-CO" dirty="0">
              <a:solidFill>
                <a:schemeClr val="bg2">
                  <a:lumMod val="25000"/>
                </a:schemeClr>
              </a:solidFill>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E06752AF-9213-409E-9A79-5B0468EA86BB}"/>
              </a:ext>
            </a:extLst>
          </p:cNvPr>
          <p:cNvSpPr txBox="1"/>
          <p:nvPr/>
        </p:nvSpPr>
        <p:spPr>
          <a:xfrm>
            <a:off x="825664" y="4142233"/>
            <a:ext cx="4820356" cy="923330"/>
          </a:xfrm>
          <a:prstGeom prst="rect">
            <a:avLst/>
          </a:prstGeom>
          <a:noFill/>
        </p:spPr>
        <p:txBody>
          <a:bodyPr wrap="square">
            <a:spAutoFit/>
          </a:bodyPr>
          <a:lstStyle/>
          <a:p>
            <a:r>
              <a:rPr lang="es-ES" dirty="0">
                <a:solidFill>
                  <a:schemeClr val="bg2">
                    <a:lumMod val="50000"/>
                  </a:schemeClr>
                </a:solidFill>
                <a:latin typeface="Arial" panose="020B0604020202020204" pitchFamily="34" charset="0"/>
                <a:cs typeface="Arial" panose="020B0604020202020204" pitchFamily="34" charset="0"/>
              </a:rPr>
              <a:t>La sucesión fue descrita y dada a conocer en occidente por </a:t>
            </a:r>
            <a:r>
              <a:rPr lang="es-ES" dirty="0">
                <a:solidFill>
                  <a:schemeClr val="bg2">
                    <a:lumMod val="50000"/>
                  </a:schemeClr>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Fibonacci</a:t>
            </a:r>
            <a:r>
              <a:rPr lang="es-ES" dirty="0">
                <a:solidFill>
                  <a:schemeClr val="bg2">
                    <a:lumMod val="50000"/>
                  </a:schemeClr>
                </a:solidFill>
                <a:latin typeface="Arial" panose="020B0604020202020204" pitchFamily="34" charset="0"/>
                <a:cs typeface="Arial" panose="020B0604020202020204" pitchFamily="34" charset="0"/>
              </a:rPr>
              <a:t> como la solución a un problema de la cría de conejos.</a:t>
            </a:r>
            <a:endParaRPr lang="es-CO" dirty="0">
              <a:solidFill>
                <a:schemeClr val="bg2">
                  <a:lumMod val="50000"/>
                </a:schemeClr>
              </a:solidFill>
              <a:latin typeface="Arial" panose="020B0604020202020204" pitchFamily="34" charset="0"/>
              <a:cs typeface="Arial" panose="020B0604020202020204" pitchFamily="34" charset="0"/>
            </a:endParaRPr>
          </a:p>
        </p:txBody>
      </p:sp>
      <p:sp>
        <p:nvSpPr>
          <p:cNvPr id="15" name="CuadroTexto 14">
            <a:extLst>
              <a:ext uri="{FF2B5EF4-FFF2-40B4-BE49-F238E27FC236}">
                <a16:creationId xmlns:a16="http://schemas.microsoft.com/office/drawing/2014/main" id="{807FA9D8-8C1A-4573-95D0-8CC5F689CA53}"/>
              </a:ext>
            </a:extLst>
          </p:cNvPr>
          <p:cNvSpPr txBox="1"/>
          <p:nvPr/>
        </p:nvSpPr>
        <p:spPr>
          <a:xfrm>
            <a:off x="2817628" y="6147336"/>
            <a:ext cx="6484415" cy="338554"/>
          </a:xfrm>
          <a:prstGeom prst="rect">
            <a:avLst/>
          </a:prstGeom>
          <a:noFill/>
        </p:spPr>
        <p:txBody>
          <a:bodyPr wrap="square">
            <a:spAutoFit/>
          </a:bodyPr>
          <a:lstStyle/>
          <a:p>
            <a:r>
              <a:rPr lang="es-CO" sz="1600" dirty="0">
                <a:solidFill>
                  <a:schemeClr val="tx1">
                    <a:lumMod val="85000"/>
                    <a:lumOff val="15000"/>
                  </a:schemeClr>
                </a:solidFill>
                <a:latin typeface="Cambria Math" panose="02040503050406030204" pitchFamily="18" charset="0"/>
                <a:ea typeface="Cambria Math" panose="02040503050406030204" pitchFamily="18" charset="0"/>
              </a:rPr>
              <a:t>Créditos: https://es.wikipedia.org/wiki/Sucesi%C3%B3n_de_Fibonacci</a:t>
            </a:r>
          </a:p>
        </p:txBody>
      </p:sp>
      <p:pic>
        <p:nvPicPr>
          <p:cNvPr id="5" name="Imagen 4" descr="Imagen que contiene objeto, reloj&#10;&#10;Descripción generada automáticamente">
            <a:extLst>
              <a:ext uri="{FF2B5EF4-FFF2-40B4-BE49-F238E27FC236}">
                <a16:creationId xmlns:a16="http://schemas.microsoft.com/office/drawing/2014/main" id="{273964B8-575E-43DD-B9E6-15BE28DD6E15}"/>
              </a:ext>
            </a:extLst>
          </p:cNvPr>
          <p:cNvPicPr>
            <a:picLocks noChangeAspect="1"/>
          </p:cNvPicPr>
          <p:nvPr/>
        </p:nvPicPr>
        <p:blipFill>
          <a:blip r:embed="rId4">
            <a:duotone>
              <a:schemeClr val="accent1">
                <a:shade val="45000"/>
                <a:satMod val="135000"/>
              </a:schemeClr>
              <a:prstClr val="white"/>
            </a:duotone>
          </a:blip>
          <a:stretch>
            <a:fillRect/>
          </a:stretch>
        </p:blipFill>
        <p:spPr>
          <a:xfrm>
            <a:off x="5646020" y="3906246"/>
            <a:ext cx="6003851" cy="1763843"/>
          </a:xfrm>
          <a:prstGeom prst="rect">
            <a:avLst/>
          </a:prstGeom>
        </p:spPr>
      </p:pic>
    </p:spTree>
    <p:extLst>
      <p:ext uri="{BB962C8B-B14F-4D97-AF65-F5344CB8AC3E}">
        <p14:creationId xmlns:p14="http://schemas.microsoft.com/office/powerpoint/2010/main" val="3588353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Imagen que contiene animal, moluscos, tabla, comida&#10;&#10;Descripción generada automáticamente">
            <a:extLst>
              <a:ext uri="{FF2B5EF4-FFF2-40B4-BE49-F238E27FC236}">
                <a16:creationId xmlns:a16="http://schemas.microsoft.com/office/drawing/2014/main" id="{30DD034F-4BE1-486B-8D17-5431770C4995}"/>
              </a:ext>
            </a:extLst>
          </p:cNvPr>
          <p:cNvPicPr>
            <a:picLocks noChangeAspect="1"/>
          </p:cNvPicPr>
          <p:nvPr/>
        </p:nvPicPr>
        <p:blipFill>
          <a:blip r:embed="rId2"/>
          <a:stretch>
            <a:fillRect/>
          </a:stretch>
        </p:blipFill>
        <p:spPr>
          <a:xfrm rot="16200000">
            <a:off x="5680912" y="-482522"/>
            <a:ext cx="4682862" cy="7008145"/>
          </a:xfrm>
          <a:prstGeom prst="rect">
            <a:avLst/>
          </a:prstGeom>
        </p:spPr>
      </p:pic>
      <p:pic>
        <p:nvPicPr>
          <p:cNvPr id="10" name="Imagen 9" descr="Diagrama&#10;&#10;Descripción generada automáticamente">
            <a:extLst>
              <a:ext uri="{FF2B5EF4-FFF2-40B4-BE49-F238E27FC236}">
                <a16:creationId xmlns:a16="http://schemas.microsoft.com/office/drawing/2014/main" id="{D08F42FF-F1AE-4976-8EB9-79CDD68EC06C}"/>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330247" y="138223"/>
            <a:ext cx="3705743" cy="6581553"/>
          </a:xfrm>
          <a:prstGeom prst="rect">
            <a:avLst/>
          </a:prstGeom>
        </p:spPr>
      </p:pic>
      <p:sp>
        <p:nvSpPr>
          <p:cNvPr id="15" name="CuadroTexto 14">
            <a:extLst>
              <a:ext uri="{FF2B5EF4-FFF2-40B4-BE49-F238E27FC236}">
                <a16:creationId xmlns:a16="http://schemas.microsoft.com/office/drawing/2014/main" id="{58050190-8DF2-416A-878A-A4C1AF19677D}"/>
              </a:ext>
            </a:extLst>
          </p:cNvPr>
          <p:cNvSpPr txBox="1"/>
          <p:nvPr/>
        </p:nvSpPr>
        <p:spPr>
          <a:xfrm>
            <a:off x="4554264" y="6086873"/>
            <a:ext cx="1442500"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Fractales</a:t>
            </a:r>
          </a:p>
        </p:txBody>
      </p:sp>
      <p:pic>
        <p:nvPicPr>
          <p:cNvPr id="16" name="Imagen 15">
            <a:extLst>
              <a:ext uri="{FF2B5EF4-FFF2-40B4-BE49-F238E27FC236}">
                <a16:creationId xmlns:a16="http://schemas.microsoft.com/office/drawing/2014/main" id="{C0AA37BD-1640-445E-9ADE-64EE52D3BED1}"/>
              </a:ext>
            </a:extLst>
          </p:cNvPr>
          <p:cNvPicPr>
            <a:picLocks noChangeAspect="1"/>
          </p:cNvPicPr>
          <p:nvPr/>
        </p:nvPicPr>
        <p:blipFill>
          <a:blip r:embed="rId5"/>
          <a:stretch>
            <a:fillRect/>
          </a:stretch>
        </p:blipFill>
        <p:spPr>
          <a:xfrm>
            <a:off x="4313241" y="6224674"/>
            <a:ext cx="205029" cy="173485"/>
          </a:xfrm>
          <a:prstGeom prst="rect">
            <a:avLst/>
          </a:prstGeom>
        </p:spPr>
      </p:pic>
      <p:sp>
        <p:nvSpPr>
          <p:cNvPr id="17" name="CuadroTexto 16">
            <a:extLst>
              <a:ext uri="{FF2B5EF4-FFF2-40B4-BE49-F238E27FC236}">
                <a16:creationId xmlns:a16="http://schemas.microsoft.com/office/drawing/2014/main" id="{B62F5FA9-F199-4A63-9EC2-46550F9802B8}"/>
              </a:ext>
            </a:extLst>
          </p:cNvPr>
          <p:cNvSpPr txBox="1"/>
          <p:nvPr/>
        </p:nvSpPr>
        <p:spPr>
          <a:xfrm>
            <a:off x="8542879" y="5362982"/>
            <a:ext cx="3108252"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Espiral de </a:t>
            </a:r>
            <a:r>
              <a:rPr lang="es-CO" sz="2200" b="1" dirty="0" err="1">
                <a:solidFill>
                  <a:schemeClr val="accent1"/>
                </a:solidFill>
                <a:latin typeface="Arial" panose="020B0604020202020204" pitchFamily="34" charset="0"/>
                <a:cs typeface="Arial" panose="020B0604020202020204" pitchFamily="34" charset="0"/>
              </a:rPr>
              <a:t>arquimides</a:t>
            </a:r>
            <a:endParaRPr lang="es-CO" sz="2200" b="1" dirty="0">
              <a:solidFill>
                <a:schemeClr val="accent1"/>
              </a:solidFill>
              <a:latin typeface="Arial" panose="020B0604020202020204" pitchFamily="34" charset="0"/>
              <a:cs typeface="Arial" panose="020B0604020202020204" pitchFamily="34" charset="0"/>
            </a:endParaRPr>
          </a:p>
        </p:txBody>
      </p:sp>
      <p:pic>
        <p:nvPicPr>
          <p:cNvPr id="18" name="Imagen 17">
            <a:extLst>
              <a:ext uri="{FF2B5EF4-FFF2-40B4-BE49-F238E27FC236}">
                <a16:creationId xmlns:a16="http://schemas.microsoft.com/office/drawing/2014/main" id="{361AC6B4-07C1-4A4B-AD7F-5B081466EDEE}"/>
              </a:ext>
            </a:extLst>
          </p:cNvPr>
          <p:cNvPicPr>
            <a:picLocks noChangeAspect="1"/>
          </p:cNvPicPr>
          <p:nvPr/>
        </p:nvPicPr>
        <p:blipFill>
          <a:blip r:embed="rId5"/>
          <a:stretch>
            <a:fillRect/>
          </a:stretch>
        </p:blipFill>
        <p:spPr>
          <a:xfrm>
            <a:off x="8337850" y="5529376"/>
            <a:ext cx="205029" cy="173485"/>
          </a:xfrm>
          <a:prstGeom prst="rect">
            <a:avLst/>
          </a:prstGeom>
        </p:spPr>
      </p:pic>
    </p:spTree>
    <p:extLst>
      <p:ext uri="{BB962C8B-B14F-4D97-AF65-F5344CB8AC3E}">
        <p14:creationId xmlns:p14="http://schemas.microsoft.com/office/powerpoint/2010/main" val="4212332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A629B40-9106-4E7F-B7B7-605ADFF26A28}"/>
              </a:ext>
            </a:extLst>
          </p:cNvPr>
          <p:cNvSpPr txBox="1"/>
          <p:nvPr/>
        </p:nvSpPr>
        <p:spPr>
          <a:xfrm>
            <a:off x="5076960" y="2965670"/>
            <a:ext cx="4577401" cy="1477328"/>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cs typeface="Arial" panose="020B0604020202020204" pitchFamily="34" charset="0"/>
              </a:rPr>
              <a:t>¿Acaso el filósofo griego Demócrito, que murió a los 109 años y su compatriota el poeta Anacreonte, fallecido a la edad de 115 años, no atribuían su longevidad al consumo de miel?</a:t>
            </a:r>
            <a:endParaRPr lang="es-CO" dirty="0">
              <a:solidFill>
                <a:srgbClr val="E83566"/>
              </a:solidFill>
              <a:latin typeface="Arial" panose="020B0604020202020204" pitchFamily="34" charset="0"/>
              <a:cs typeface="Arial" panose="020B0604020202020204" pitchFamily="34" charset="0"/>
            </a:endParaRPr>
          </a:p>
        </p:txBody>
      </p:sp>
      <p:pic>
        <p:nvPicPr>
          <p:cNvPr id="6" name="Imagen 5" descr="Un animal color cafe con la boca abierta&#10;&#10;Descripción generada automáticamente con confianza baja">
            <a:extLst>
              <a:ext uri="{FF2B5EF4-FFF2-40B4-BE49-F238E27FC236}">
                <a16:creationId xmlns:a16="http://schemas.microsoft.com/office/drawing/2014/main" id="{55B27B01-FC66-4D61-8B5D-52D78A181C41}"/>
              </a:ext>
            </a:extLst>
          </p:cNvPr>
          <p:cNvPicPr>
            <a:picLocks noChangeAspect="1"/>
          </p:cNvPicPr>
          <p:nvPr/>
        </p:nvPicPr>
        <p:blipFill>
          <a:blip r:embed="rId2">
            <a:duotone>
              <a:prstClr val="black"/>
              <a:srgbClr val="E83566">
                <a:tint val="45000"/>
                <a:satMod val="400000"/>
              </a:srgbClr>
            </a:duotone>
          </a:blip>
          <a:stretch>
            <a:fillRect/>
          </a:stretch>
        </p:blipFill>
        <p:spPr>
          <a:xfrm>
            <a:off x="4058624" y="1777994"/>
            <a:ext cx="1203962" cy="1926340"/>
          </a:xfrm>
          <a:prstGeom prst="rect">
            <a:avLst/>
          </a:prstGeom>
        </p:spPr>
      </p:pic>
    </p:spTree>
    <p:extLst>
      <p:ext uri="{BB962C8B-B14F-4D97-AF65-F5344CB8AC3E}">
        <p14:creationId xmlns:p14="http://schemas.microsoft.com/office/powerpoint/2010/main" val="23065631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n 20">
            <a:extLst>
              <a:ext uri="{FF2B5EF4-FFF2-40B4-BE49-F238E27FC236}">
                <a16:creationId xmlns:a16="http://schemas.microsoft.com/office/drawing/2014/main" id="{F0ECDF9F-21EA-4E76-AAAD-DDF43417F80C}"/>
              </a:ext>
            </a:extLst>
          </p:cNvPr>
          <p:cNvPicPr>
            <a:picLocks noChangeAspect="1"/>
          </p:cNvPicPr>
          <p:nvPr/>
        </p:nvPicPr>
        <p:blipFill>
          <a:blip r:embed="rId2"/>
          <a:stretch>
            <a:fillRect/>
          </a:stretch>
        </p:blipFill>
        <p:spPr>
          <a:xfrm>
            <a:off x="1138067" y="2147147"/>
            <a:ext cx="185752" cy="143376"/>
          </a:xfrm>
          <a:prstGeom prst="rect">
            <a:avLst/>
          </a:prstGeom>
        </p:spPr>
      </p:pic>
      <p:sp>
        <p:nvSpPr>
          <p:cNvPr id="4" name="CuadroTexto 3">
            <a:extLst>
              <a:ext uri="{FF2B5EF4-FFF2-40B4-BE49-F238E27FC236}">
                <a16:creationId xmlns:a16="http://schemas.microsoft.com/office/drawing/2014/main" id="{F06CDA0E-7A2F-4EBE-ABD3-0CE610FBF91D}"/>
              </a:ext>
            </a:extLst>
          </p:cNvPr>
          <p:cNvSpPr txBox="1"/>
          <p:nvPr/>
        </p:nvSpPr>
        <p:spPr>
          <a:xfrm>
            <a:off x="1457039" y="2053979"/>
            <a:ext cx="4369385" cy="1200329"/>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cs typeface="Arial" panose="020B0604020202020204" pitchFamily="34" charset="0"/>
              </a:rPr>
              <a:t>El naturalista </a:t>
            </a:r>
            <a:r>
              <a:rPr lang="es-ES" b="1" dirty="0">
                <a:solidFill>
                  <a:srgbClr val="E83566"/>
                </a:solidFill>
                <a:latin typeface="Arial" panose="020B0604020202020204" pitchFamily="34" charset="0"/>
                <a:cs typeface="Arial" panose="020B0604020202020204" pitchFamily="34" charset="0"/>
              </a:rPr>
              <a:t>François Huber</a:t>
            </a:r>
            <a:r>
              <a:rPr lang="es-ES" dirty="0">
                <a:solidFill>
                  <a:schemeClr val="bg2">
                    <a:lumMod val="25000"/>
                  </a:schemeClr>
                </a:solidFill>
                <a:latin typeface="Arial" panose="020B0604020202020204" pitchFamily="34" charset="0"/>
                <a:cs typeface="Arial" panose="020B0604020202020204" pitchFamily="34" charset="0"/>
              </a:rPr>
              <a:t>, demostró que las larvas alimentadas con jalea real por las abejas nodrizas se transformaban a su vez en reinas. </a:t>
            </a:r>
            <a:endParaRPr lang="es-CO" dirty="0">
              <a:solidFill>
                <a:srgbClr val="E83566"/>
              </a:solidFill>
              <a:latin typeface="Arial" panose="020B0604020202020204" pitchFamily="34" charset="0"/>
              <a:cs typeface="Arial" panose="020B0604020202020204" pitchFamily="34" charset="0"/>
            </a:endParaRPr>
          </a:p>
        </p:txBody>
      </p:sp>
      <p:sp>
        <p:nvSpPr>
          <p:cNvPr id="5" name="CuadroTexto 4">
            <a:extLst>
              <a:ext uri="{FF2B5EF4-FFF2-40B4-BE49-F238E27FC236}">
                <a16:creationId xmlns:a16="http://schemas.microsoft.com/office/drawing/2014/main" id="{0DB711B4-3E83-49EC-ABEB-0F373C6D278A}"/>
              </a:ext>
            </a:extLst>
          </p:cNvPr>
          <p:cNvSpPr txBox="1"/>
          <p:nvPr/>
        </p:nvSpPr>
        <p:spPr>
          <a:xfrm>
            <a:off x="6096000" y="3296204"/>
            <a:ext cx="5426768" cy="1200329"/>
          </a:xfrm>
          <a:prstGeom prst="rect">
            <a:avLst/>
          </a:prstGeom>
          <a:noFill/>
        </p:spPr>
        <p:txBody>
          <a:bodyPr wrap="square">
            <a:spAutoFit/>
          </a:bodyPr>
          <a:lstStyle/>
          <a:p>
            <a:r>
              <a:rPr lang="es-ES" dirty="0">
                <a:solidFill>
                  <a:schemeClr val="bg2">
                    <a:lumMod val="50000"/>
                  </a:schemeClr>
                </a:solidFill>
                <a:latin typeface="Arial" panose="020B0604020202020204" pitchFamily="34" charset="0"/>
                <a:cs typeface="Arial" panose="020B0604020202020204" pitchFamily="34" charset="0"/>
              </a:rPr>
              <a:t>Al comparar los cerebros de las abejas </a:t>
            </a:r>
            <a:r>
              <a:rPr lang="es-ES" dirty="0" err="1">
                <a:solidFill>
                  <a:schemeClr val="bg2">
                    <a:lumMod val="50000"/>
                  </a:schemeClr>
                </a:solidFill>
                <a:latin typeface="Arial" panose="020B0604020202020204" pitchFamily="34" charset="0"/>
                <a:cs typeface="Arial" panose="020B0604020202020204" pitchFamily="34" charset="0"/>
              </a:rPr>
              <a:t>libadoras</a:t>
            </a:r>
            <a:r>
              <a:rPr lang="es-ES" dirty="0">
                <a:solidFill>
                  <a:schemeClr val="bg2">
                    <a:lumMod val="50000"/>
                  </a:schemeClr>
                </a:solidFill>
                <a:latin typeface="Arial" panose="020B0604020202020204" pitchFamily="34" charset="0"/>
                <a:cs typeface="Arial" panose="020B0604020202020204" pitchFamily="34" charset="0"/>
              </a:rPr>
              <a:t> (en busca de flores y alimentos) y los de las nodrizas, Brian </a:t>
            </a:r>
            <a:r>
              <a:rPr lang="es-ES" dirty="0" err="1">
                <a:solidFill>
                  <a:schemeClr val="bg2">
                    <a:lumMod val="50000"/>
                  </a:schemeClr>
                </a:solidFill>
                <a:latin typeface="Arial" panose="020B0604020202020204" pitchFamily="34" charset="0"/>
                <a:cs typeface="Arial" panose="020B0604020202020204" pitchFamily="34" charset="0"/>
              </a:rPr>
              <a:t>Herb</a:t>
            </a:r>
            <a:r>
              <a:rPr lang="es-ES" dirty="0">
                <a:solidFill>
                  <a:schemeClr val="bg2">
                    <a:lumMod val="50000"/>
                  </a:schemeClr>
                </a:solidFill>
                <a:latin typeface="Arial" panose="020B0604020202020204" pitchFamily="34" charset="0"/>
                <a:cs typeface="Arial" panose="020B0604020202020204" pitchFamily="34" charset="0"/>
              </a:rPr>
              <a:t> constata diferencias en cuanto a los niveles de metilación de 155. </a:t>
            </a:r>
            <a:endParaRPr lang="es-CO" dirty="0">
              <a:solidFill>
                <a:schemeClr val="bg2">
                  <a:lumMod val="50000"/>
                </a:schemeClr>
              </a:solidFill>
              <a:latin typeface="Arial" panose="020B0604020202020204" pitchFamily="34" charset="0"/>
              <a:cs typeface="Arial" panose="020B0604020202020204" pitchFamily="34" charset="0"/>
            </a:endParaRPr>
          </a:p>
        </p:txBody>
      </p:sp>
      <p:sp>
        <p:nvSpPr>
          <p:cNvPr id="6" name="CuadroTexto 5">
            <a:extLst>
              <a:ext uri="{FF2B5EF4-FFF2-40B4-BE49-F238E27FC236}">
                <a16:creationId xmlns:a16="http://schemas.microsoft.com/office/drawing/2014/main" id="{EEBFA667-D6BB-46D8-B0EF-9502A880185B}"/>
              </a:ext>
            </a:extLst>
          </p:cNvPr>
          <p:cNvSpPr txBox="1"/>
          <p:nvPr/>
        </p:nvSpPr>
        <p:spPr>
          <a:xfrm>
            <a:off x="1457039" y="4922881"/>
            <a:ext cx="4741804" cy="923330"/>
          </a:xfrm>
          <a:prstGeom prst="rect">
            <a:avLst/>
          </a:prstGeom>
          <a:noFill/>
        </p:spPr>
        <p:txBody>
          <a:bodyPr wrap="square">
            <a:spAutoFit/>
          </a:bodyPr>
          <a:lstStyle/>
          <a:p>
            <a:r>
              <a:rPr lang="es-ES" dirty="0">
                <a:solidFill>
                  <a:schemeClr val="bg2">
                    <a:lumMod val="50000"/>
                  </a:schemeClr>
                </a:solidFill>
                <a:latin typeface="Arial" panose="020B0604020202020204" pitchFamily="34" charset="0"/>
                <a:cs typeface="Arial" panose="020B0604020202020204" pitchFamily="34" charset="0"/>
              </a:rPr>
              <a:t>La metilación , es el proceso que permite activar o desactivar determinados genes a partir de un mismo genoma sin modificarlo.</a:t>
            </a:r>
            <a:endParaRPr lang="es-CO" dirty="0">
              <a:solidFill>
                <a:schemeClr val="bg2">
                  <a:lumMod val="50000"/>
                </a:schemeClr>
              </a:solidFill>
              <a:latin typeface="Arial" panose="020B0604020202020204" pitchFamily="34" charset="0"/>
              <a:cs typeface="Arial" panose="020B0604020202020204" pitchFamily="34" charset="0"/>
            </a:endParaRPr>
          </a:p>
        </p:txBody>
      </p:sp>
      <p:pic>
        <p:nvPicPr>
          <p:cNvPr id="3" name="Imagen 2" descr="Forma&#10;&#10;Descripción generada automáticamente con confianza media">
            <a:extLst>
              <a:ext uri="{FF2B5EF4-FFF2-40B4-BE49-F238E27FC236}">
                <a16:creationId xmlns:a16="http://schemas.microsoft.com/office/drawing/2014/main" id="{5D9DA99E-41BA-4847-AFF4-4A42B007514B}"/>
              </a:ext>
            </a:extLst>
          </p:cNvPr>
          <p:cNvPicPr>
            <a:picLocks noChangeAspect="1"/>
          </p:cNvPicPr>
          <p:nvPr/>
        </p:nvPicPr>
        <p:blipFill>
          <a:blip r:embed="rId3">
            <a:lum bright="70000" contrast="-70000"/>
          </a:blip>
          <a:stretch>
            <a:fillRect/>
          </a:stretch>
        </p:blipFill>
        <p:spPr>
          <a:xfrm rot="16200000">
            <a:off x="6691999" y="413731"/>
            <a:ext cx="2216447" cy="2869291"/>
          </a:xfrm>
          <a:prstGeom prst="rect">
            <a:avLst/>
          </a:prstGeom>
        </p:spPr>
      </p:pic>
    </p:spTree>
    <p:extLst>
      <p:ext uri="{BB962C8B-B14F-4D97-AF65-F5344CB8AC3E}">
        <p14:creationId xmlns:p14="http://schemas.microsoft.com/office/powerpoint/2010/main" val="1871931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0DB711B4-3E83-49EC-ABEB-0F373C6D278A}"/>
              </a:ext>
            </a:extLst>
          </p:cNvPr>
          <p:cNvSpPr txBox="1"/>
          <p:nvPr/>
        </p:nvSpPr>
        <p:spPr>
          <a:xfrm>
            <a:off x="1354196" y="1967087"/>
            <a:ext cx="4877271" cy="2862322"/>
          </a:xfrm>
          <a:prstGeom prst="rect">
            <a:avLst/>
          </a:prstGeom>
          <a:noFill/>
        </p:spPr>
        <p:txBody>
          <a:bodyPr wrap="square">
            <a:spAutoFit/>
          </a:bodyPr>
          <a:lstStyle/>
          <a:p>
            <a:r>
              <a:rPr lang="es-ES" dirty="0">
                <a:solidFill>
                  <a:schemeClr val="bg2">
                    <a:lumMod val="50000"/>
                  </a:schemeClr>
                </a:solidFill>
                <a:latin typeface="Arial" panose="020B0604020202020204" pitchFamily="34" charset="0"/>
                <a:cs typeface="Arial" panose="020B0604020202020204" pitchFamily="34" charset="0"/>
              </a:rPr>
              <a:t>Las abejas por medio de la metamorfosis pueden pasar a desempeñar diferentes roles dentro de la colmena.</a:t>
            </a:r>
          </a:p>
          <a:p>
            <a:endParaRPr lang="es-ES" dirty="0">
              <a:solidFill>
                <a:schemeClr val="bg2">
                  <a:lumMod val="50000"/>
                </a:schemeClr>
              </a:solidFill>
              <a:latin typeface="Arial" panose="020B0604020202020204" pitchFamily="34" charset="0"/>
              <a:cs typeface="Arial" panose="020B0604020202020204" pitchFamily="34" charset="0"/>
            </a:endParaRPr>
          </a:p>
          <a:p>
            <a:r>
              <a:rPr lang="es-ES" dirty="0">
                <a:solidFill>
                  <a:schemeClr val="bg2">
                    <a:lumMod val="50000"/>
                  </a:schemeClr>
                </a:solidFill>
                <a:latin typeface="Arial" panose="020B0604020202020204" pitchFamily="34" charset="0"/>
                <a:cs typeface="Arial" panose="020B0604020202020204" pitchFamily="34" charset="0"/>
              </a:rPr>
              <a:t>Experimentos han demostrado que estos cambios son </a:t>
            </a:r>
            <a:r>
              <a:rPr lang="es-ES" dirty="0">
                <a:solidFill>
                  <a:srgbClr val="E83566"/>
                </a:solidFill>
                <a:latin typeface="Arial" panose="020B0604020202020204" pitchFamily="34" charset="0"/>
                <a:cs typeface="Arial" panose="020B0604020202020204" pitchFamily="34" charset="0"/>
              </a:rPr>
              <a:t>reversibles</a:t>
            </a:r>
            <a:r>
              <a:rPr lang="es-ES" dirty="0">
                <a:solidFill>
                  <a:schemeClr val="bg2">
                    <a:lumMod val="50000"/>
                  </a:schemeClr>
                </a:solidFill>
                <a:latin typeface="Arial" panose="020B0604020202020204" pitchFamily="34" charset="0"/>
                <a:cs typeface="Arial" panose="020B0604020202020204" pitchFamily="34" charset="0"/>
              </a:rPr>
              <a:t>, los niveles de metilación se pueden modificar en 107 genes, estos genes intervienen en la regulación de otros genes que comportarán cambios físicos y conductuales.</a:t>
            </a:r>
            <a:endParaRPr lang="es-CO" dirty="0">
              <a:solidFill>
                <a:schemeClr val="bg2">
                  <a:lumMod val="50000"/>
                </a:schemeClr>
              </a:solidFill>
              <a:latin typeface="Arial" panose="020B0604020202020204" pitchFamily="34" charset="0"/>
              <a:cs typeface="Arial" panose="020B0604020202020204" pitchFamily="34" charset="0"/>
            </a:endParaRPr>
          </a:p>
        </p:txBody>
      </p:sp>
      <p:sp>
        <p:nvSpPr>
          <p:cNvPr id="7" name="CuadroTexto 6">
            <a:extLst>
              <a:ext uri="{FF2B5EF4-FFF2-40B4-BE49-F238E27FC236}">
                <a16:creationId xmlns:a16="http://schemas.microsoft.com/office/drawing/2014/main" id="{FA43AAA6-1575-49A5-BE35-33B635CCD8BE}"/>
              </a:ext>
            </a:extLst>
          </p:cNvPr>
          <p:cNvSpPr txBox="1"/>
          <p:nvPr/>
        </p:nvSpPr>
        <p:spPr>
          <a:xfrm>
            <a:off x="4080934" y="6169116"/>
            <a:ext cx="5198533" cy="338554"/>
          </a:xfrm>
          <a:prstGeom prst="rect">
            <a:avLst/>
          </a:prstGeom>
          <a:noFill/>
        </p:spPr>
        <p:txBody>
          <a:bodyPr wrap="square">
            <a:spAutoFit/>
          </a:bodyPr>
          <a:lstStyle/>
          <a:p>
            <a:r>
              <a:rPr lang="es-ES" sz="1600" dirty="0">
                <a:solidFill>
                  <a:schemeClr val="tx1">
                    <a:lumMod val="85000"/>
                    <a:lumOff val="15000"/>
                  </a:schemeClr>
                </a:solidFill>
                <a:latin typeface="Cambria Math" panose="02040503050406030204" pitchFamily="18" charset="0"/>
                <a:ea typeface="Cambria Math" panose="02040503050406030204" pitchFamily="18" charset="0"/>
              </a:rPr>
              <a:t>Créditos: Travesuras de la ni</a:t>
            </a:r>
            <a:r>
              <a:rPr lang="es-CO" sz="1600" dirty="0">
                <a:solidFill>
                  <a:schemeClr val="tx1">
                    <a:lumMod val="85000"/>
                    <a:lumOff val="15000"/>
                  </a:schemeClr>
                </a:solidFill>
                <a:latin typeface="Cambria Math" panose="02040503050406030204" pitchFamily="18" charset="0"/>
                <a:ea typeface="Cambria Math" panose="02040503050406030204" pitchFamily="18" charset="0"/>
              </a:rPr>
              <a:t>ña mala – Mario Vargas Llosa</a:t>
            </a:r>
            <a:endParaRPr lang="es-ES" sz="1600" b="1" dirty="0">
              <a:solidFill>
                <a:schemeClr val="tx1">
                  <a:lumMod val="85000"/>
                  <a:lumOff val="15000"/>
                </a:schemeClr>
              </a:solidFill>
              <a:latin typeface="Cambria Math" panose="02040503050406030204" pitchFamily="18" charset="0"/>
              <a:ea typeface="Cambria Math" panose="02040503050406030204" pitchFamily="18" charset="0"/>
            </a:endParaRPr>
          </a:p>
        </p:txBody>
      </p:sp>
      <p:pic>
        <p:nvPicPr>
          <p:cNvPr id="9" name="Imagen 8" descr="Imagen que contiene pájaro, parado, tabla, pequeño&#10;&#10;Descripción generada automáticamente">
            <a:extLst>
              <a:ext uri="{FF2B5EF4-FFF2-40B4-BE49-F238E27FC236}">
                <a16:creationId xmlns:a16="http://schemas.microsoft.com/office/drawing/2014/main" id="{EFC0B9DB-0E56-466B-9A9E-701522CAEAE5}"/>
              </a:ext>
            </a:extLst>
          </p:cNvPr>
          <p:cNvPicPr>
            <a:picLocks noChangeAspect="1"/>
          </p:cNvPicPr>
          <p:nvPr/>
        </p:nvPicPr>
        <p:blipFill>
          <a:blip r:embed="rId2">
            <a:duotone>
              <a:schemeClr val="accent1">
                <a:shade val="45000"/>
                <a:satMod val="135000"/>
              </a:schemeClr>
              <a:prstClr val="white"/>
            </a:duotone>
          </a:blip>
          <a:stretch>
            <a:fillRect/>
          </a:stretch>
        </p:blipFill>
        <p:spPr>
          <a:xfrm>
            <a:off x="7196215" y="548038"/>
            <a:ext cx="3009524" cy="5079365"/>
          </a:xfrm>
          <a:prstGeom prst="rect">
            <a:avLst/>
          </a:prstGeom>
        </p:spPr>
      </p:pic>
    </p:spTree>
    <p:extLst>
      <p:ext uri="{BB962C8B-B14F-4D97-AF65-F5344CB8AC3E}">
        <p14:creationId xmlns:p14="http://schemas.microsoft.com/office/powerpoint/2010/main" val="1889243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E2B4316A-C7D1-44D7-ACA5-18D436E5992F}"/>
              </a:ext>
            </a:extLst>
          </p:cNvPr>
          <p:cNvSpPr txBox="1"/>
          <p:nvPr/>
        </p:nvSpPr>
        <p:spPr>
          <a:xfrm>
            <a:off x="4627410" y="4475531"/>
            <a:ext cx="4843253" cy="1446550"/>
          </a:xfrm>
          <a:prstGeom prst="rect">
            <a:avLst/>
          </a:prstGeom>
          <a:noFill/>
        </p:spPr>
        <p:txBody>
          <a:bodyPr wrap="square" rtlCol="0">
            <a:spAutoFit/>
          </a:bodyPr>
          <a:lstStyle/>
          <a:p>
            <a:r>
              <a:rPr lang="es-CO" sz="8800" b="1" dirty="0">
                <a:ln w="19050">
                  <a:solidFill>
                    <a:srgbClr val="5C739C"/>
                  </a:solidFill>
                </a:ln>
                <a:noFill/>
                <a:latin typeface="Arial" panose="020B0604020202020204" pitchFamily="34" charset="0"/>
                <a:cs typeface="Arial" panose="020B0604020202020204" pitchFamily="34" charset="0"/>
              </a:rPr>
              <a:t>H</a:t>
            </a:r>
            <a:r>
              <a:rPr lang="es-CO" sz="8800" b="1" dirty="0">
                <a:ln w="19050">
                  <a:noFill/>
                </a:ln>
                <a:solidFill>
                  <a:srgbClr val="E83566"/>
                </a:solidFill>
                <a:latin typeface="Arial" panose="020B0604020202020204" pitchFamily="34" charset="0"/>
                <a:cs typeface="Arial" panose="020B0604020202020204" pitchFamily="34" charset="0"/>
              </a:rPr>
              <a:t>a</a:t>
            </a:r>
            <a:r>
              <a:rPr lang="es-CO" sz="8800" b="1" dirty="0">
                <a:ln w="19050">
                  <a:solidFill>
                    <a:srgbClr val="5C739C"/>
                  </a:solidFill>
                </a:ln>
                <a:noFill/>
                <a:latin typeface="Arial" panose="020B0604020202020204" pitchFamily="34" charset="0"/>
                <a:cs typeface="Arial" panose="020B0604020202020204" pitchFamily="34" charset="0"/>
              </a:rPr>
              <a:t>cking</a:t>
            </a:r>
            <a:endParaRPr lang="es-CO" sz="59500" b="1" dirty="0">
              <a:ln w="19050">
                <a:solidFill>
                  <a:srgbClr val="5C739C"/>
                </a:solidFill>
              </a:ln>
              <a:noFill/>
              <a:latin typeface="Arial" panose="020B0604020202020204" pitchFamily="34" charset="0"/>
              <a:cs typeface="Arial" panose="020B0604020202020204" pitchFamily="34" charset="0"/>
            </a:endParaRPr>
          </a:p>
        </p:txBody>
      </p:sp>
      <p:pic>
        <p:nvPicPr>
          <p:cNvPr id="21" name="Imagen 20">
            <a:extLst>
              <a:ext uri="{FF2B5EF4-FFF2-40B4-BE49-F238E27FC236}">
                <a16:creationId xmlns:a16="http://schemas.microsoft.com/office/drawing/2014/main" id="{F0ECDF9F-21EA-4E76-AAAD-DDF43417F80C}"/>
              </a:ext>
            </a:extLst>
          </p:cNvPr>
          <p:cNvPicPr>
            <a:picLocks noChangeAspect="1"/>
          </p:cNvPicPr>
          <p:nvPr/>
        </p:nvPicPr>
        <p:blipFill>
          <a:blip r:embed="rId2"/>
          <a:stretch>
            <a:fillRect/>
          </a:stretch>
        </p:blipFill>
        <p:spPr>
          <a:xfrm rot="5400000">
            <a:off x="6081561" y="3041890"/>
            <a:ext cx="205029" cy="173485"/>
          </a:xfrm>
          <a:prstGeom prst="rect">
            <a:avLst/>
          </a:prstGeom>
        </p:spPr>
      </p:pic>
      <p:pic>
        <p:nvPicPr>
          <p:cNvPr id="4" name="Imagen 3">
            <a:extLst>
              <a:ext uri="{FF2B5EF4-FFF2-40B4-BE49-F238E27FC236}">
                <a16:creationId xmlns:a16="http://schemas.microsoft.com/office/drawing/2014/main" id="{32DD2759-35AC-4CE6-88A6-25B046AF3402}"/>
              </a:ext>
            </a:extLst>
          </p:cNvPr>
          <p:cNvPicPr>
            <a:picLocks noChangeAspect="1"/>
          </p:cNvPicPr>
          <p:nvPr/>
        </p:nvPicPr>
        <p:blipFill>
          <a:blip r:embed="rId3"/>
          <a:stretch>
            <a:fillRect/>
          </a:stretch>
        </p:blipFill>
        <p:spPr>
          <a:xfrm rot="16200000">
            <a:off x="7235216" y="5992884"/>
            <a:ext cx="571500" cy="152400"/>
          </a:xfrm>
          <a:prstGeom prst="rect">
            <a:avLst/>
          </a:prstGeom>
        </p:spPr>
      </p:pic>
      <p:sp>
        <p:nvSpPr>
          <p:cNvPr id="7" name="CuadroTexto 6">
            <a:extLst>
              <a:ext uri="{FF2B5EF4-FFF2-40B4-BE49-F238E27FC236}">
                <a16:creationId xmlns:a16="http://schemas.microsoft.com/office/drawing/2014/main" id="{863816CF-4C73-41F6-8861-6E12DF92B893}"/>
              </a:ext>
            </a:extLst>
          </p:cNvPr>
          <p:cNvSpPr txBox="1"/>
          <p:nvPr/>
        </p:nvSpPr>
        <p:spPr>
          <a:xfrm>
            <a:off x="4574629" y="2894459"/>
            <a:ext cx="3022537" cy="2215991"/>
          </a:xfrm>
          <a:prstGeom prst="rect">
            <a:avLst/>
          </a:prstGeom>
          <a:noFill/>
        </p:spPr>
        <p:txBody>
          <a:bodyPr wrap="square" rtlCol="0">
            <a:spAutoFit/>
          </a:bodyPr>
          <a:lstStyle/>
          <a:p>
            <a:r>
              <a:rPr lang="es-CO" sz="13800" b="1" dirty="0">
                <a:ln w="19050">
                  <a:solidFill>
                    <a:srgbClr val="5C739C"/>
                  </a:solidFill>
                </a:ln>
                <a:solidFill>
                  <a:srgbClr val="5C739C"/>
                </a:solidFill>
                <a:latin typeface="Arial" panose="020B0604020202020204" pitchFamily="34" charset="0"/>
                <a:cs typeface="Arial" panose="020B0604020202020204" pitchFamily="34" charset="0"/>
              </a:rPr>
              <a:t>Bi</a:t>
            </a:r>
            <a:r>
              <a:rPr lang="es-CO" sz="13800" b="1" dirty="0">
                <a:ln w="19050">
                  <a:solidFill>
                    <a:srgbClr val="5C739C"/>
                  </a:solidFill>
                </a:ln>
                <a:noFill/>
                <a:latin typeface="Arial" panose="020B0604020202020204" pitchFamily="34" charset="0"/>
                <a:cs typeface="Arial" panose="020B0604020202020204" pitchFamily="34" charset="0"/>
              </a:rPr>
              <a:t>o</a:t>
            </a:r>
            <a:endParaRPr lang="es-CO" sz="102800" b="1" dirty="0">
              <a:ln w="19050">
                <a:solidFill>
                  <a:srgbClr val="5C739C"/>
                </a:solidFill>
              </a:ln>
              <a:noFill/>
              <a:latin typeface="Arial" panose="020B0604020202020204" pitchFamily="34" charset="0"/>
              <a:cs typeface="Arial" panose="020B0604020202020204" pitchFamily="34" charset="0"/>
            </a:endParaRPr>
          </a:p>
        </p:txBody>
      </p:sp>
      <p:pic>
        <p:nvPicPr>
          <p:cNvPr id="8" name="Imagen 7" descr="Un dibujo de una persona con un paraguas&#10;&#10;Descripción generada automáticamente con confianza baja">
            <a:extLst>
              <a:ext uri="{FF2B5EF4-FFF2-40B4-BE49-F238E27FC236}">
                <a16:creationId xmlns:a16="http://schemas.microsoft.com/office/drawing/2014/main" id="{8D1CD3C9-4FDC-4BC3-BDA5-9F761AE301DF}"/>
              </a:ext>
            </a:extLst>
          </p:cNvPr>
          <p:cNvPicPr>
            <a:picLocks noChangeAspect="1"/>
          </p:cNvPicPr>
          <p:nvPr/>
        </p:nvPicPr>
        <p:blipFill>
          <a:blip r:embed="rId4">
            <a:duotone>
              <a:prstClr val="black"/>
              <a:srgbClr val="E83566">
                <a:tint val="45000"/>
                <a:satMod val="400000"/>
              </a:srgbClr>
            </a:duotone>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flipH="1">
            <a:off x="1840908" y="1064153"/>
            <a:ext cx="2753928" cy="4545043"/>
          </a:xfrm>
          <a:prstGeom prst="rect">
            <a:avLst/>
          </a:prstGeom>
        </p:spPr>
      </p:pic>
    </p:spTree>
    <p:extLst>
      <p:ext uri="{BB962C8B-B14F-4D97-AF65-F5344CB8AC3E}">
        <p14:creationId xmlns:p14="http://schemas.microsoft.com/office/powerpoint/2010/main" val="37245162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2"/>
          <a:stretch>
            <a:fillRect/>
          </a:stretch>
        </p:blipFill>
        <p:spPr>
          <a:xfrm>
            <a:off x="5841609" y="3776810"/>
            <a:ext cx="571500" cy="152400"/>
          </a:xfrm>
          <a:prstGeom prst="rect">
            <a:avLst/>
          </a:prstGeom>
        </p:spPr>
      </p:pic>
      <p:pic>
        <p:nvPicPr>
          <p:cNvPr id="7" name="Imagen 6">
            <a:extLst>
              <a:ext uri="{FF2B5EF4-FFF2-40B4-BE49-F238E27FC236}">
                <a16:creationId xmlns:a16="http://schemas.microsoft.com/office/drawing/2014/main" id="{AACE85AC-9A2B-4B2E-9A6B-A9094A45ACD7}"/>
              </a:ext>
            </a:extLst>
          </p:cNvPr>
          <p:cNvPicPr>
            <a:picLocks noChangeAspect="1"/>
          </p:cNvPicPr>
          <p:nvPr/>
        </p:nvPicPr>
        <p:blipFill>
          <a:blip r:embed="rId3"/>
          <a:stretch>
            <a:fillRect/>
          </a:stretch>
        </p:blipFill>
        <p:spPr>
          <a:xfrm>
            <a:off x="3405546" y="2368908"/>
            <a:ext cx="205029" cy="173485"/>
          </a:xfrm>
          <a:prstGeom prst="rect">
            <a:avLst/>
          </a:prstGeom>
        </p:spPr>
      </p:pic>
      <p:sp>
        <p:nvSpPr>
          <p:cNvPr id="10" name="CuadroTexto 9">
            <a:extLst>
              <a:ext uri="{FF2B5EF4-FFF2-40B4-BE49-F238E27FC236}">
                <a16:creationId xmlns:a16="http://schemas.microsoft.com/office/drawing/2014/main" id="{E3493C1A-86E1-49D2-BDEE-B304CDD08EA8}"/>
              </a:ext>
            </a:extLst>
          </p:cNvPr>
          <p:cNvSpPr txBox="1"/>
          <p:nvPr/>
        </p:nvSpPr>
        <p:spPr>
          <a:xfrm>
            <a:off x="3722644" y="2074790"/>
            <a:ext cx="5006686" cy="1323439"/>
          </a:xfrm>
          <a:prstGeom prst="rect">
            <a:avLst/>
          </a:prstGeom>
          <a:noFill/>
        </p:spPr>
        <p:txBody>
          <a:bodyPr wrap="square">
            <a:spAutoFit/>
          </a:bodyPr>
          <a:lstStyle/>
          <a:p>
            <a:r>
              <a:rPr lang="es-ES" sz="8000"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rPr>
              <a:t>L</a:t>
            </a:r>
            <a:r>
              <a:rPr lang="es-ES"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rPr>
              <a:t>a variedad es la fuente de todos nuestros</a:t>
            </a:r>
          </a:p>
        </p:txBody>
      </p:sp>
      <p:sp>
        <p:nvSpPr>
          <p:cNvPr id="11" name="CuadroTexto 10">
            <a:extLst>
              <a:ext uri="{FF2B5EF4-FFF2-40B4-BE49-F238E27FC236}">
                <a16:creationId xmlns:a16="http://schemas.microsoft.com/office/drawing/2014/main" id="{CB0C1D2B-4C7A-405F-9F32-523339C73202}"/>
              </a:ext>
            </a:extLst>
          </p:cNvPr>
          <p:cNvSpPr txBox="1"/>
          <p:nvPr/>
        </p:nvSpPr>
        <p:spPr>
          <a:xfrm>
            <a:off x="3790378" y="3130479"/>
            <a:ext cx="4673962" cy="646331"/>
          </a:xfrm>
          <a:prstGeom prst="rect">
            <a:avLst/>
          </a:prstGeom>
          <a:noFill/>
        </p:spPr>
        <p:txBody>
          <a:bodyPr wrap="square">
            <a:spAutoFit/>
          </a:bodyPr>
          <a:lstStyle/>
          <a:p>
            <a:r>
              <a:rPr lang="es-ES"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rPr>
              <a:t>Placeres, y el placer deja de serlo cuando se vuelve habitual.</a:t>
            </a:r>
            <a:endParaRPr lang="es-CO" dirty="0"/>
          </a:p>
        </p:txBody>
      </p:sp>
      <p:sp>
        <p:nvSpPr>
          <p:cNvPr id="12" name="CuadroTexto 11">
            <a:extLst>
              <a:ext uri="{FF2B5EF4-FFF2-40B4-BE49-F238E27FC236}">
                <a16:creationId xmlns:a16="http://schemas.microsoft.com/office/drawing/2014/main" id="{10D3464B-16D3-404C-B947-697588AC90A9}"/>
              </a:ext>
            </a:extLst>
          </p:cNvPr>
          <p:cNvSpPr txBox="1"/>
          <p:nvPr/>
        </p:nvSpPr>
        <p:spPr>
          <a:xfrm>
            <a:off x="3508061" y="2053798"/>
            <a:ext cx="328404" cy="1446550"/>
          </a:xfrm>
          <a:prstGeom prst="rect">
            <a:avLst/>
          </a:prstGeom>
          <a:noFill/>
        </p:spPr>
        <p:txBody>
          <a:bodyPr wrap="square">
            <a:spAutoFit/>
          </a:bodyPr>
          <a:lstStyle/>
          <a:p>
            <a:r>
              <a:rPr lang="es-ES" sz="8800" dirty="0">
                <a:ln>
                  <a:solidFill>
                    <a:schemeClr val="bg2">
                      <a:lumMod val="25000"/>
                    </a:schemeClr>
                  </a:solidFill>
                </a:ln>
                <a:noFill/>
                <a:latin typeface="Arial Black" panose="020B0A04020102020204" pitchFamily="34" charset="0"/>
                <a:ea typeface="Cambria Math" panose="02040503050406030204" pitchFamily="18" charset="0"/>
                <a:cs typeface="Arial" panose="020B0604020202020204" pitchFamily="34" charset="0"/>
              </a:rPr>
              <a:t>L</a:t>
            </a:r>
            <a:endParaRPr lang="es-CO" sz="8800" dirty="0">
              <a:ln>
                <a:solidFill>
                  <a:schemeClr val="bg2">
                    <a:lumMod val="25000"/>
                  </a:schemeClr>
                </a:solidFill>
              </a:ln>
              <a:noFill/>
              <a:latin typeface="Arial Black" panose="020B0A04020102020204" pitchFamily="34" charset="0"/>
            </a:endParaRPr>
          </a:p>
        </p:txBody>
      </p:sp>
      <p:sp>
        <p:nvSpPr>
          <p:cNvPr id="13" name="CuadroTexto 12">
            <a:extLst>
              <a:ext uri="{FF2B5EF4-FFF2-40B4-BE49-F238E27FC236}">
                <a16:creationId xmlns:a16="http://schemas.microsoft.com/office/drawing/2014/main" id="{41881681-0FCA-456B-AC12-EC80531D5281}"/>
              </a:ext>
            </a:extLst>
          </p:cNvPr>
          <p:cNvSpPr txBox="1"/>
          <p:nvPr/>
        </p:nvSpPr>
        <p:spPr>
          <a:xfrm>
            <a:off x="6413109" y="3776123"/>
            <a:ext cx="2118965" cy="369332"/>
          </a:xfrm>
          <a:prstGeom prst="rect">
            <a:avLst/>
          </a:prstGeom>
          <a:noFill/>
        </p:spPr>
        <p:txBody>
          <a:bodyPr wrap="square">
            <a:spAutoFit/>
          </a:bodyPr>
          <a:lstStyle/>
          <a:p>
            <a:r>
              <a:rPr lang="es-ES" dirty="0" err="1">
                <a:solidFill>
                  <a:schemeClr val="bg2">
                    <a:lumMod val="50000"/>
                  </a:schemeClr>
                </a:solidFill>
                <a:latin typeface="Arial" panose="020B0604020202020204" pitchFamily="34" charset="0"/>
                <a:ea typeface="Cambria Math" panose="02040503050406030204" pitchFamily="18" charset="0"/>
                <a:cs typeface="Arial" panose="020B0604020202020204" pitchFamily="34" charset="0"/>
              </a:rPr>
              <a:t>Évariste</a:t>
            </a:r>
            <a:r>
              <a:rPr lang="es-ES" dirty="0">
                <a:solidFill>
                  <a:schemeClr val="bg2">
                    <a:lumMod val="50000"/>
                  </a:schemeClr>
                </a:solidFill>
                <a:latin typeface="Arial" panose="020B0604020202020204" pitchFamily="34" charset="0"/>
                <a:ea typeface="Cambria Math" panose="02040503050406030204" pitchFamily="18" charset="0"/>
                <a:cs typeface="Arial" panose="020B0604020202020204" pitchFamily="34" charset="0"/>
              </a:rPr>
              <a:t> de </a:t>
            </a:r>
            <a:r>
              <a:rPr lang="es-ES" dirty="0" err="1">
                <a:solidFill>
                  <a:schemeClr val="bg2">
                    <a:lumMod val="50000"/>
                  </a:schemeClr>
                </a:solidFill>
                <a:latin typeface="Arial" panose="020B0604020202020204" pitchFamily="34" charset="0"/>
                <a:ea typeface="Cambria Math" panose="02040503050406030204" pitchFamily="18" charset="0"/>
                <a:cs typeface="Arial" panose="020B0604020202020204" pitchFamily="34" charset="0"/>
              </a:rPr>
              <a:t>Parny</a:t>
            </a:r>
            <a:endParaRPr lang="es-CO" dirty="0">
              <a:solidFill>
                <a:schemeClr val="bg2">
                  <a:lumMod val="50000"/>
                </a:schemeClr>
              </a:solidFill>
            </a:endParaRPr>
          </a:p>
        </p:txBody>
      </p:sp>
    </p:spTree>
    <p:extLst>
      <p:ext uri="{BB962C8B-B14F-4D97-AF65-F5344CB8AC3E}">
        <p14:creationId xmlns:p14="http://schemas.microsoft.com/office/powerpoint/2010/main" val="364908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descr="Imagen que contiene tatuaje&#10;&#10;Descripción generada automáticamente">
            <a:extLst>
              <a:ext uri="{FF2B5EF4-FFF2-40B4-BE49-F238E27FC236}">
                <a16:creationId xmlns:a16="http://schemas.microsoft.com/office/drawing/2014/main" id="{82DED414-AD92-4CE6-A180-A9D8F08785EE}"/>
              </a:ext>
            </a:extLst>
          </p:cNvPr>
          <p:cNvPicPr>
            <a:picLocks noChangeAspect="1"/>
          </p:cNvPicPr>
          <p:nvPr/>
        </p:nvPicPr>
        <p:blipFill>
          <a:blip r:embed="rId2"/>
          <a:stretch>
            <a:fillRect/>
          </a:stretch>
        </p:blipFill>
        <p:spPr>
          <a:xfrm rot="17407301">
            <a:off x="1401462" y="1638550"/>
            <a:ext cx="2650875" cy="3868468"/>
          </a:xfrm>
          <a:prstGeom prst="rect">
            <a:avLst/>
          </a:prstGeom>
        </p:spPr>
      </p:pic>
      <p:sp>
        <p:nvSpPr>
          <p:cNvPr id="2" name="Rectángulo 1">
            <a:extLst>
              <a:ext uri="{FF2B5EF4-FFF2-40B4-BE49-F238E27FC236}">
                <a16:creationId xmlns:a16="http://schemas.microsoft.com/office/drawing/2014/main" id="{8F1A2939-9DF8-4B39-B9E4-81AA5BD4513A}"/>
              </a:ext>
            </a:extLst>
          </p:cNvPr>
          <p:cNvSpPr/>
          <p:nvPr/>
        </p:nvSpPr>
        <p:spPr>
          <a:xfrm>
            <a:off x="287078" y="3976578"/>
            <a:ext cx="4274289" cy="1290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3"/>
          <a:stretch>
            <a:fillRect/>
          </a:stretch>
        </p:blipFill>
        <p:spPr>
          <a:xfrm rot="10800000">
            <a:off x="792938" y="4273930"/>
            <a:ext cx="571500" cy="152400"/>
          </a:xfrm>
          <a:prstGeom prst="rect">
            <a:avLst/>
          </a:prstGeom>
        </p:spPr>
      </p:pic>
      <p:pic>
        <p:nvPicPr>
          <p:cNvPr id="19" name="Imagen 18">
            <a:extLst>
              <a:ext uri="{FF2B5EF4-FFF2-40B4-BE49-F238E27FC236}">
                <a16:creationId xmlns:a16="http://schemas.microsoft.com/office/drawing/2014/main" id="{1B17433A-7D69-471E-B131-1E1813A6BCF6}"/>
              </a:ext>
            </a:extLst>
          </p:cNvPr>
          <p:cNvPicPr>
            <a:picLocks noChangeAspect="1"/>
          </p:cNvPicPr>
          <p:nvPr/>
        </p:nvPicPr>
        <p:blipFill>
          <a:blip r:embed="rId4"/>
          <a:stretch>
            <a:fillRect/>
          </a:stretch>
        </p:blipFill>
        <p:spPr>
          <a:xfrm>
            <a:off x="5457564" y="4029271"/>
            <a:ext cx="205029" cy="173485"/>
          </a:xfrm>
          <a:prstGeom prst="rect">
            <a:avLst/>
          </a:prstGeom>
        </p:spPr>
      </p:pic>
      <p:sp>
        <p:nvSpPr>
          <p:cNvPr id="4" name="CuadroTexto 3">
            <a:extLst>
              <a:ext uri="{FF2B5EF4-FFF2-40B4-BE49-F238E27FC236}">
                <a16:creationId xmlns:a16="http://schemas.microsoft.com/office/drawing/2014/main" id="{1CD0B001-368B-4876-BA4E-2DC4A68E0E87}"/>
              </a:ext>
            </a:extLst>
          </p:cNvPr>
          <p:cNvSpPr txBox="1"/>
          <p:nvPr/>
        </p:nvSpPr>
        <p:spPr>
          <a:xfrm>
            <a:off x="5645864" y="1942860"/>
            <a:ext cx="3952124" cy="1354217"/>
          </a:xfrm>
          <a:prstGeom prst="rect">
            <a:avLst/>
          </a:prstGeom>
          <a:noFill/>
        </p:spPr>
        <p:txBody>
          <a:bodyPr wrap="square">
            <a:spAutoFit/>
          </a:bodyPr>
          <a:lstStyle/>
          <a:p>
            <a:r>
              <a:rPr lang="es-ES" sz="2800"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Endorfinas</a:t>
            </a:r>
            <a:r>
              <a:rPr lang="es-ES"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 es la hormona de los deportistas. Nos proporciona una sensación de calma, o incluso de euforia, y tiende a reducir el estrés.</a:t>
            </a:r>
          </a:p>
        </p:txBody>
      </p:sp>
      <p:pic>
        <p:nvPicPr>
          <p:cNvPr id="7" name="Imagen 6">
            <a:extLst>
              <a:ext uri="{FF2B5EF4-FFF2-40B4-BE49-F238E27FC236}">
                <a16:creationId xmlns:a16="http://schemas.microsoft.com/office/drawing/2014/main" id="{AACE85AC-9A2B-4B2E-9A6B-A9094A45ACD7}"/>
              </a:ext>
            </a:extLst>
          </p:cNvPr>
          <p:cNvPicPr>
            <a:picLocks noChangeAspect="1"/>
          </p:cNvPicPr>
          <p:nvPr/>
        </p:nvPicPr>
        <p:blipFill>
          <a:blip r:embed="rId4"/>
          <a:stretch>
            <a:fillRect/>
          </a:stretch>
        </p:blipFill>
        <p:spPr>
          <a:xfrm>
            <a:off x="5404111" y="2115716"/>
            <a:ext cx="205029" cy="173485"/>
          </a:xfrm>
          <a:prstGeom prst="rect">
            <a:avLst/>
          </a:prstGeom>
        </p:spPr>
      </p:pic>
      <p:sp>
        <p:nvSpPr>
          <p:cNvPr id="8" name="CuadroTexto 7">
            <a:extLst>
              <a:ext uri="{FF2B5EF4-FFF2-40B4-BE49-F238E27FC236}">
                <a16:creationId xmlns:a16="http://schemas.microsoft.com/office/drawing/2014/main" id="{C1450177-D953-452D-B07D-EC5341403EBD}"/>
              </a:ext>
            </a:extLst>
          </p:cNvPr>
          <p:cNvSpPr txBox="1"/>
          <p:nvPr/>
        </p:nvSpPr>
        <p:spPr>
          <a:xfrm>
            <a:off x="1426498" y="4151635"/>
            <a:ext cx="3283725" cy="1200329"/>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Las hormonas del placer producidas por el organismo son bien conocidas por los científicos.</a:t>
            </a:r>
          </a:p>
        </p:txBody>
      </p:sp>
      <p:sp>
        <p:nvSpPr>
          <p:cNvPr id="10" name="CuadroTexto 9">
            <a:extLst>
              <a:ext uri="{FF2B5EF4-FFF2-40B4-BE49-F238E27FC236}">
                <a16:creationId xmlns:a16="http://schemas.microsoft.com/office/drawing/2014/main" id="{6CB3D5AE-9D0D-4FE9-9EAE-E1A01C196293}"/>
              </a:ext>
            </a:extLst>
          </p:cNvPr>
          <p:cNvSpPr txBox="1"/>
          <p:nvPr/>
        </p:nvSpPr>
        <p:spPr>
          <a:xfrm>
            <a:off x="5645864" y="3826984"/>
            <a:ext cx="4155335" cy="1631216"/>
          </a:xfrm>
          <a:prstGeom prst="rect">
            <a:avLst/>
          </a:prstGeom>
          <a:noFill/>
        </p:spPr>
        <p:txBody>
          <a:bodyPr wrap="square">
            <a:spAutoFit/>
          </a:bodyPr>
          <a:lstStyle/>
          <a:p>
            <a:r>
              <a:rPr lang="es-ES" sz="2800"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Dopamina</a:t>
            </a:r>
            <a:r>
              <a:rPr lang="es-ES"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 se segrega como reacción a situaciones agradables, por ejemplo, cuando degustamos un plato que nos gusta, o cuando ganamos un premio, dinero o un concurso.</a:t>
            </a:r>
          </a:p>
        </p:txBody>
      </p:sp>
    </p:spTree>
    <p:extLst>
      <p:ext uri="{BB962C8B-B14F-4D97-AF65-F5344CB8AC3E}">
        <p14:creationId xmlns:p14="http://schemas.microsoft.com/office/powerpoint/2010/main" val="1127680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13">
            <a:extLst>
              <a:ext uri="{FF2B5EF4-FFF2-40B4-BE49-F238E27FC236}">
                <a16:creationId xmlns:a16="http://schemas.microsoft.com/office/drawing/2014/main" id="{3E764585-5CEC-4D97-93DF-03FFBF2E05B4}"/>
              </a:ext>
            </a:extLst>
          </p:cNvPr>
          <p:cNvSpPr txBox="1"/>
          <p:nvPr/>
        </p:nvSpPr>
        <p:spPr>
          <a:xfrm>
            <a:off x="2977116" y="6135574"/>
            <a:ext cx="6234617" cy="338554"/>
          </a:xfrm>
          <a:prstGeom prst="rect">
            <a:avLst/>
          </a:prstGeom>
          <a:noFill/>
        </p:spPr>
        <p:txBody>
          <a:bodyPr wrap="square">
            <a:spAutoFit/>
          </a:bodyPr>
          <a:lstStyle/>
          <a:p>
            <a:r>
              <a:rPr lang="es-ES" sz="1600" dirty="0">
                <a:solidFill>
                  <a:schemeClr val="tx1">
                    <a:lumMod val="85000"/>
                    <a:lumOff val="15000"/>
                  </a:schemeClr>
                </a:solidFill>
                <a:latin typeface="Cambria Math" panose="02040503050406030204" pitchFamily="18" charset="0"/>
                <a:ea typeface="Cambria Math" panose="02040503050406030204" pitchFamily="18" charset="0"/>
              </a:rPr>
              <a:t>Créditos: Epigenética, la ciencia que cambiará tu vida – J</a:t>
            </a:r>
            <a:r>
              <a:rPr lang="es-CO" sz="1600" dirty="0" err="1">
                <a:solidFill>
                  <a:schemeClr val="tx1">
                    <a:lumMod val="85000"/>
                    <a:lumOff val="15000"/>
                  </a:schemeClr>
                </a:solidFill>
                <a:latin typeface="Cambria Math" panose="02040503050406030204" pitchFamily="18" charset="0"/>
                <a:ea typeface="Cambria Math" panose="02040503050406030204" pitchFamily="18" charset="0"/>
              </a:rPr>
              <a:t>öel</a:t>
            </a:r>
            <a:r>
              <a:rPr lang="es-CO" sz="1600" dirty="0">
                <a:solidFill>
                  <a:schemeClr val="tx1">
                    <a:lumMod val="85000"/>
                    <a:lumOff val="15000"/>
                  </a:schemeClr>
                </a:solidFill>
                <a:latin typeface="Cambria Math" panose="02040503050406030204" pitchFamily="18" charset="0"/>
                <a:ea typeface="Cambria Math" panose="02040503050406030204" pitchFamily="18" charset="0"/>
              </a:rPr>
              <a:t> de </a:t>
            </a:r>
            <a:r>
              <a:rPr lang="es-CO" sz="1600" dirty="0" err="1">
                <a:solidFill>
                  <a:schemeClr val="tx1">
                    <a:lumMod val="85000"/>
                    <a:lumOff val="15000"/>
                  </a:schemeClr>
                </a:solidFill>
                <a:latin typeface="Cambria Math" panose="02040503050406030204" pitchFamily="18" charset="0"/>
                <a:ea typeface="Cambria Math" panose="02040503050406030204" pitchFamily="18" charset="0"/>
              </a:rPr>
              <a:t>Rosnay</a:t>
            </a:r>
            <a:endParaRPr lang="es-ES" sz="1600" b="1" dirty="0">
              <a:solidFill>
                <a:schemeClr val="tx1">
                  <a:lumMod val="85000"/>
                  <a:lumOff val="15000"/>
                </a:schemeClr>
              </a:solidFill>
              <a:latin typeface="Cambria Math" panose="02040503050406030204" pitchFamily="18" charset="0"/>
              <a:ea typeface="Cambria Math" panose="02040503050406030204" pitchFamily="18" charset="0"/>
            </a:endParaRPr>
          </a:p>
        </p:txBody>
      </p:sp>
      <p:pic>
        <p:nvPicPr>
          <p:cNvPr id="10" name="Imagen 9">
            <a:extLst>
              <a:ext uri="{FF2B5EF4-FFF2-40B4-BE49-F238E27FC236}">
                <a16:creationId xmlns:a16="http://schemas.microsoft.com/office/drawing/2014/main" id="{BD7693F1-70F8-4446-9D00-EF80371AF7D1}"/>
              </a:ext>
            </a:extLst>
          </p:cNvPr>
          <p:cNvPicPr>
            <a:picLocks noChangeAspect="1"/>
          </p:cNvPicPr>
          <p:nvPr/>
        </p:nvPicPr>
        <p:blipFill>
          <a:blip r:embed="rId2"/>
          <a:stretch>
            <a:fillRect/>
          </a:stretch>
        </p:blipFill>
        <p:spPr>
          <a:xfrm>
            <a:off x="1265505" y="4029271"/>
            <a:ext cx="205029" cy="173485"/>
          </a:xfrm>
          <a:prstGeom prst="rect">
            <a:avLst/>
          </a:prstGeom>
        </p:spPr>
      </p:pic>
      <p:sp>
        <p:nvSpPr>
          <p:cNvPr id="11" name="CuadroTexto 10">
            <a:extLst>
              <a:ext uri="{FF2B5EF4-FFF2-40B4-BE49-F238E27FC236}">
                <a16:creationId xmlns:a16="http://schemas.microsoft.com/office/drawing/2014/main" id="{C92D5834-9E18-49DC-9330-A7ABC873ED56}"/>
              </a:ext>
            </a:extLst>
          </p:cNvPr>
          <p:cNvSpPr txBox="1"/>
          <p:nvPr/>
        </p:nvSpPr>
        <p:spPr>
          <a:xfrm>
            <a:off x="1453804" y="1942860"/>
            <a:ext cx="4155335" cy="1354217"/>
          </a:xfrm>
          <a:prstGeom prst="rect">
            <a:avLst/>
          </a:prstGeom>
          <a:noFill/>
        </p:spPr>
        <p:txBody>
          <a:bodyPr wrap="square">
            <a:spAutoFit/>
          </a:bodyPr>
          <a:lstStyle/>
          <a:p>
            <a:r>
              <a:rPr lang="es-ES" sz="2800"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Serotonina</a:t>
            </a:r>
            <a:r>
              <a:rPr lang="es-ES"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 regula el humor. Es importante para el tratamiento de los estados depresivos. Gracias a ella nos mantenemos optimistas y serenos.</a:t>
            </a:r>
          </a:p>
        </p:txBody>
      </p:sp>
      <p:pic>
        <p:nvPicPr>
          <p:cNvPr id="12" name="Imagen 11">
            <a:extLst>
              <a:ext uri="{FF2B5EF4-FFF2-40B4-BE49-F238E27FC236}">
                <a16:creationId xmlns:a16="http://schemas.microsoft.com/office/drawing/2014/main" id="{8BFD0DDE-A6F3-47F0-A52C-61847DA0FC24}"/>
              </a:ext>
            </a:extLst>
          </p:cNvPr>
          <p:cNvPicPr>
            <a:picLocks noChangeAspect="1"/>
          </p:cNvPicPr>
          <p:nvPr/>
        </p:nvPicPr>
        <p:blipFill>
          <a:blip r:embed="rId2"/>
          <a:stretch>
            <a:fillRect/>
          </a:stretch>
        </p:blipFill>
        <p:spPr>
          <a:xfrm>
            <a:off x="1212052" y="2115716"/>
            <a:ext cx="205029" cy="173485"/>
          </a:xfrm>
          <a:prstGeom prst="rect">
            <a:avLst/>
          </a:prstGeom>
        </p:spPr>
      </p:pic>
      <p:sp>
        <p:nvSpPr>
          <p:cNvPr id="13" name="CuadroTexto 12">
            <a:extLst>
              <a:ext uri="{FF2B5EF4-FFF2-40B4-BE49-F238E27FC236}">
                <a16:creationId xmlns:a16="http://schemas.microsoft.com/office/drawing/2014/main" id="{ED0CE71F-818D-4540-8A08-FFFC72D7302B}"/>
              </a:ext>
            </a:extLst>
          </p:cNvPr>
          <p:cNvSpPr txBox="1"/>
          <p:nvPr/>
        </p:nvSpPr>
        <p:spPr>
          <a:xfrm>
            <a:off x="1453805" y="3826984"/>
            <a:ext cx="4155335" cy="1908215"/>
          </a:xfrm>
          <a:prstGeom prst="rect">
            <a:avLst/>
          </a:prstGeom>
          <a:noFill/>
        </p:spPr>
        <p:txBody>
          <a:bodyPr wrap="square">
            <a:spAutoFit/>
          </a:bodyPr>
          <a:lstStyle/>
          <a:p>
            <a:r>
              <a:rPr lang="es-ES" sz="2800"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Oxitocina</a:t>
            </a:r>
            <a:r>
              <a:rPr lang="es-ES"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 desempeña un papel fundamental en la convivencia y las relaciones sociales. Se segrega durante los abrazos, las relaciones amorosas, la exposición al sol, los intercambios de regalos.</a:t>
            </a:r>
          </a:p>
        </p:txBody>
      </p:sp>
      <p:pic>
        <p:nvPicPr>
          <p:cNvPr id="20" name="Imagen 19" descr="Diagrama, Dibujo de ingeniería&#10;&#10;Descripción generada automáticamente">
            <a:extLst>
              <a:ext uri="{FF2B5EF4-FFF2-40B4-BE49-F238E27FC236}">
                <a16:creationId xmlns:a16="http://schemas.microsoft.com/office/drawing/2014/main" id="{AF69B67F-1E3E-4FC2-8E04-8F7879EFADC3}"/>
              </a:ext>
            </a:extLst>
          </p:cNvPr>
          <p:cNvPicPr>
            <a:picLocks noChangeAspect="1"/>
          </p:cNvPicPr>
          <p:nvPr/>
        </p:nvPicPr>
        <p:blipFill>
          <a:blip r:embed="rId3">
            <a:duotone>
              <a:prstClr val="black"/>
              <a:srgbClr val="E83566">
                <a:tint val="45000"/>
                <a:satMod val="400000"/>
              </a:srgbClr>
            </a:duotone>
          </a:blip>
          <a:stretch>
            <a:fillRect/>
          </a:stretch>
        </p:blipFill>
        <p:spPr>
          <a:xfrm>
            <a:off x="5609139" y="0"/>
            <a:ext cx="6336508" cy="6349206"/>
          </a:xfrm>
          <a:prstGeom prst="rect">
            <a:avLst/>
          </a:prstGeom>
        </p:spPr>
      </p:pic>
    </p:spTree>
    <p:extLst>
      <p:ext uri="{BB962C8B-B14F-4D97-AF65-F5344CB8AC3E}">
        <p14:creationId xmlns:p14="http://schemas.microsoft.com/office/powerpoint/2010/main" val="2915340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09101BF9-FBC1-AB46-892A-13507D0E1776}"/>
              </a:ext>
            </a:extLst>
          </p:cNvPr>
          <p:cNvSpPr txBox="1"/>
          <p:nvPr/>
        </p:nvSpPr>
        <p:spPr>
          <a:xfrm>
            <a:off x="2223910" y="2623161"/>
            <a:ext cx="8768977" cy="3901837"/>
          </a:xfrm>
          <a:prstGeom prst="rect">
            <a:avLst/>
          </a:prstGeom>
          <a:noFill/>
        </p:spPr>
        <p:txBody>
          <a:bodyPr wrap="square" rtlCol="0">
            <a:spAutoFit/>
          </a:bodyPr>
          <a:lstStyle/>
          <a:p>
            <a:pPr>
              <a:lnSpc>
                <a:spcPct val="150000"/>
              </a:lnSpc>
            </a:pPr>
            <a:r>
              <a:rPr lang="es-ES" sz="2400" dirty="0">
                <a:solidFill>
                  <a:schemeClr val="tx1">
                    <a:lumMod val="75000"/>
                    <a:lumOff val="25000"/>
                  </a:schemeClr>
                </a:solidFill>
                <a:latin typeface="Arial" panose="020B0604020202020204" pitchFamily="34" charset="0"/>
                <a:cs typeface="Arial" panose="020B0604020202020204" pitchFamily="34" charset="0"/>
              </a:rPr>
              <a:t>Fundamentos básicos apreciación audiovisual</a:t>
            </a:r>
          </a:p>
          <a:p>
            <a:pPr>
              <a:lnSpc>
                <a:spcPct val="150000"/>
              </a:lnSpc>
            </a:pPr>
            <a:r>
              <a:rPr lang="es-CO" sz="2400" dirty="0">
                <a:solidFill>
                  <a:schemeClr val="tx1">
                    <a:lumMod val="75000"/>
                    <a:lumOff val="25000"/>
                  </a:schemeClr>
                </a:solidFill>
                <a:latin typeface="Arial" panose="020B0604020202020204" pitchFamily="34" charset="0"/>
                <a:cs typeface="Arial" panose="020B0604020202020204" pitchFamily="34" charset="0"/>
              </a:rPr>
              <a:t>Películas</a:t>
            </a:r>
          </a:p>
          <a:p>
            <a:pPr marL="800100" lvl="1" indent="-342900">
              <a:lnSpc>
                <a:spcPct val="150000"/>
              </a:lnSpc>
              <a:buFont typeface="Arial" panose="020B0604020202020204" pitchFamily="34" charset="0"/>
              <a:buChar char="•"/>
            </a:pPr>
            <a:r>
              <a:rPr lang="es-CO" sz="2400" dirty="0">
                <a:solidFill>
                  <a:schemeClr val="tx1">
                    <a:lumMod val="75000"/>
                    <a:lumOff val="25000"/>
                  </a:schemeClr>
                </a:solidFill>
                <a:latin typeface="Arial" panose="020B0604020202020204" pitchFamily="34" charset="0"/>
                <a:cs typeface="Arial" panose="020B0604020202020204" pitchFamily="34" charset="0"/>
              </a:rPr>
              <a:t>	Inteligencia artificial</a:t>
            </a:r>
          </a:p>
          <a:p>
            <a:pPr marL="800100" lvl="1" indent="-342900">
              <a:lnSpc>
                <a:spcPct val="150000"/>
              </a:lnSpc>
              <a:buFont typeface="Arial" panose="020B0604020202020204" pitchFamily="34" charset="0"/>
              <a:buChar char="•"/>
            </a:pPr>
            <a:r>
              <a:rPr lang="es-ES" sz="2400" dirty="0">
                <a:solidFill>
                  <a:schemeClr val="tx1">
                    <a:lumMod val="75000"/>
                    <a:lumOff val="25000"/>
                  </a:schemeClr>
                </a:solidFill>
                <a:latin typeface="Arial" panose="020B0604020202020204" pitchFamily="34" charset="0"/>
                <a:cs typeface="Arial" panose="020B0604020202020204" pitchFamily="34" charset="0"/>
              </a:rPr>
              <a:t>	Robots y ciborgs</a:t>
            </a:r>
          </a:p>
          <a:p>
            <a:pPr marL="800100" lvl="1" indent="-342900">
              <a:lnSpc>
                <a:spcPct val="150000"/>
              </a:lnSpc>
              <a:buFont typeface="Arial" panose="020B0604020202020204" pitchFamily="34" charset="0"/>
              <a:buChar char="•"/>
            </a:pPr>
            <a:r>
              <a:rPr lang="es-ES" sz="2400" dirty="0">
                <a:solidFill>
                  <a:schemeClr val="tx1">
                    <a:lumMod val="75000"/>
                    <a:lumOff val="25000"/>
                  </a:schemeClr>
                </a:solidFill>
                <a:latin typeface="Arial" panose="020B0604020202020204" pitchFamily="34" charset="0"/>
                <a:cs typeface="Arial" panose="020B0604020202020204" pitchFamily="34" charset="0"/>
              </a:rPr>
              <a:t>	Salud y mente</a:t>
            </a:r>
          </a:p>
          <a:p>
            <a:pPr marL="800100" lvl="1" indent="-342900">
              <a:lnSpc>
                <a:spcPct val="150000"/>
              </a:lnSpc>
              <a:buFont typeface="Arial" panose="020B0604020202020204" pitchFamily="34" charset="0"/>
              <a:buChar char="•"/>
            </a:pPr>
            <a:r>
              <a:rPr lang="es-ES" sz="2400" dirty="0">
                <a:solidFill>
                  <a:schemeClr val="tx1">
                    <a:lumMod val="75000"/>
                    <a:lumOff val="25000"/>
                  </a:schemeClr>
                </a:solidFill>
                <a:latin typeface="Arial" panose="020B0604020202020204" pitchFamily="34" charset="0"/>
                <a:cs typeface="Arial" panose="020B0604020202020204" pitchFamily="34" charset="0"/>
              </a:rPr>
              <a:t>	Espacio</a:t>
            </a:r>
            <a:endParaRPr lang="es-CO" sz="2400" dirty="0">
              <a:solidFill>
                <a:schemeClr val="tx1">
                  <a:lumMod val="75000"/>
                  <a:lumOff val="25000"/>
                </a:schemeClr>
              </a:solidFill>
              <a:latin typeface="Arial" panose="020B0604020202020204" pitchFamily="34" charset="0"/>
              <a:cs typeface="Arial" panose="020B0604020202020204" pitchFamily="34" charset="0"/>
            </a:endParaRPr>
          </a:p>
          <a:p>
            <a:pPr>
              <a:lnSpc>
                <a:spcPct val="150000"/>
              </a:lnSpc>
            </a:pPr>
            <a:r>
              <a:rPr lang="es-CO" sz="2400" dirty="0">
                <a:solidFill>
                  <a:schemeClr val="tx1">
                    <a:lumMod val="75000"/>
                    <a:lumOff val="25000"/>
                  </a:schemeClr>
                </a:solidFill>
                <a:latin typeface="Arial" panose="020B0604020202020204" pitchFamily="34" charset="0"/>
                <a:cs typeface="Arial" panose="020B0604020202020204" pitchFamily="34" charset="0"/>
              </a:rPr>
              <a:t>Conclusiones y recomendaciones</a:t>
            </a:r>
            <a:endParaRPr lang="es-CO" sz="2400" dirty="0">
              <a:latin typeface="Arial" panose="020B0604020202020204" pitchFamily="34" charset="0"/>
              <a:cs typeface="Arial" panose="020B0604020202020204" pitchFamily="34" charset="0"/>
            </a:endParaRPr>
          </a:p>
        </p:txBody>
      </p:sp>
      <p:sp>
        <p:nvSpPr>
          <p:cNvPr id="6" name="CuadroTexto 5">
            <a:extLst>
              <a:ext uri="{FF2B5EF4-FFF2-40B4-BE49-F238E27FC236}">
                <a16:creationId xmlns:a16="http://schemas.microsoft.com/office/drawing/2014/main" id="{9085E942-567A-2344-AE80-F0EABDD4689F}"/>
              </a:ext>
            </a:extLst>
          </p:cNvPr>
          <p:cNvSpPr txBox="1"/>
          <p:nvPr/>
        </p:nvSpPr>
        <p:spPr>
          <a:xfrm>
            <a:off x="1199113" y="1699831"/>
            <a:ext cx="2887465" cy="923330"/>
          </a:xfrm>
          <a:prstGeom prst="rect">
            <a:avLst/>
          </a:prstGeom>
          <a:noFill/>
        </p:spPr>
        <p:txBody>
          <a:bodyPr wrap="square" rtlCol="0">
            <a:spAutoFit/>
          </a:bodyPr>
          <a:lstStyle/>
          <a:p>
            <a:r>
              <a:rPr lang="es-CO" sz="5400" b="1" dirty="0">
                <a:solidFill>
                  <a:schemeClr val="accent1"/>
                </a:solidFill>
                <a:latin typeface="Arial" panose="020B0604020202020204" pitchFamily="34" charset="0"/>
                <a:ea typeface="Cambria Math" panose="02040503050406030204" pitchFamily="18" charset="0"/>
                <a:cs typeface="Arial" panose="020B0604020202020204" pitchFamily="34" charset="0"/>
              </a:rPr>
              <a:t>Agenda</a:t>
            </a:r>
          </a:p>
        </p:txBody>
      </p:sp>
      <p:pic>
        <p:nvPicPr>
          <p:cNvPr id="4" name="Imagen 3">
            <a:extLst>
              <a:ext uri="{FF2B5EF4-FFF2-40B4-BE49-F238E27FC236}">
                <a16:creationId xmlns:a16="http://schemas.microsoft.com/office/drawing/2014/main" id="{81748C49-48A2-44CC-BAC2-6AA3C8D066ED}"/>
              </a:ext>
            </a:extLst>
          </p:cNvPr>
          <p:cNvPicPr>
            <a:picLocks noChangeAspect="1"/>
          </p:cNvPicPr>
          <p:nvPr/>
        </p:nvPicPr>
        <p:blipFill>
          <a:blip r:embed="rId2"/>
          <a:stretch>
            <a:fillRect/>
          </a:stretch>
        </p:blipFill>
        <p:spPr>
          <a:xfrm>
            <a:off x="1980928" y="2886962"/>
            <a:ext cx="205029" cy="173485"/>
          </a:xfrm>
          <a:prstGeom prst="rect">
            <a:avLst/>
          </a:prstGeom>
        </p:spPr>
      </p:pic>
      <p:pic>
        <p:nvPicPr>
          <p:cNvPr id="7" name="Imagen 6">
            <a:extLst>
              <a:ext uri="{FF2B5EF4-FFF2-40B4-BE49-F238E27FC236}">
                <a16:creationId xmlns:a16="http://schemas.microsoft.com/office/drawing/2014/main" id="{11466090-A45B-4277-A4DE-DA6DDF3A6F80}"/>
              </a:ext>
            </a:extLst>
          </p:cNvPr>
          <p:cNvPicPr>
            <a:picLocks noChangeAspect="1"/>
          </p:cNvPicPr>
          <p:nvPr/>
        </p:nvPicPr>
        <p:blipFill>
          <a:blip r:embed="rId2"/>
          <a:stretch>
            <a:fillRect/>
          </a:stretch>
        </p:blipFill>
        <p:spPr>
          <a:xfrm>
            <a:off x="1961510" y="3429000"/>
            <a:ext cx="205029" cy="173485"/>
          </a:xfrm>
          <a:prstGeom prst="rect">
            <a:avLst/>
          </a:prstGeom>
        </p:spPr>
      </p:pic>
      <p:pic>
        <p:nvPicPr>
          <p:cNvPr id="8" name="Imagen 7">
            <a:extLst>
              <a:ext uri="{FF2B5EF4-FFF2-40B4-BE49-F238E27FC236}">
                <a16:creationId xmlns:a16="http://schemas.microsoft.com/office/drawing/2014/main" id="{A96064D2-1297-45B1-B1D5-8597E585681E}"/>
              </a:ext>
            </a:extLst>
          </p:cNvPr>
          <p:cNvPicPr>
            <a:picLocks noChangeAspect="1"/>
          </p:cNvPicPr>
          <p:nvPr/>
        </p:nvPicPr>
        <p:blipFill>
          <a:blip r:embed="rId2"/>
          <a:stretch>
            <a:fillRect/>
          </a:stretch>
        </p:blipFill>
        <p:spPr>
          <a:xfrm>
            <a:off x="2018881" y="6175786"/>
            <a:ext cx="205029" cy="173485"/>
          </a:xfrm>
          <a:prstGeom prst="rect">
            <a:avLst/>
          </a:prstGeom>
        </p:spPr>
      </p:pic>
      <p:pic>
        <p:nvPicPr>
          <p:cNvPr id="3" name="Imagen 2" descr="Forma, Flecha&#10;&#10;Descripción generada automáticamente">
            <a:extLst>
              <a:ext uri="{FF2B5EF4-FFF2-40B4-BE49-F238E27FC236}">
                <a16:creationId xmlns:a16="http://schemas.microsoft.com/office/drawing/2014/main" id="{69CFDD13-D2ED-4F87-8F66-2284F7A3D79F}"/>
              </a:ext>
            </a:extLst>
          </p:cNvPr>
          <p:cNvPicPr>
            <a:picLocks noChangeAspect="1"/>
          </p:cNvPicPr>
          <p:nvPr/>
        </p:nvPicPr>
        <p:blipFill>
          <a:blip r:embed="rId3">
            <a:duotone>
              <a:schemeClr val="accent1">
                <a:shade val="45000"/>
                <a:satMod val="135000"/>
              </a:schemeClr>
              <a:prstClr val="white"/>
            </a:duotone>
          </a:blip>
          <a:stretch>
            <a:fillRect/>
          </a:stretch>
        </p:blipFill>
        <p:spPr>
          <a:xfrm>
            <a:off x="3834857" y="1100132"/>
            <a:ext cx="1640911" cy="1640911"/>
          </a:xfrm>
          <a:prstGeom prst="rect">
            <a:avLst/>
          </a:prstGeom>
        </p:spPr>
      </p:pic>
    </p:spTree>
    <p:extLst>
      <p:ext uri="{BB962C8B-B14F-4D97-AF65-F5344CB8AC3E}">
        <p14:creationId xmlns:p14="http://schemas.microsoft.com/office/powerpoint/2010/main" val="38706721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n 20">
            <a:extLst>
              <a:ext uri="{FF2B5EF4-FFF2-40B4-BE49-F238E27FC236}">
                <a16:creationId xmlns:a16="http://schemas.microsoft.com/office/drawing/2014/main" id="{F0ECDF9F-21EA-4E76-AAAD-DDF43417F80C}"/>
              </a:ext>
            </a:extLst>
          </p:cNvPr>
          <p:cNvPicPr>
            <a:picLocks noChangeAspect="1"/>
          </p:cNvPicPr>
          <p:nvPr/>
        </p:nvPicPr>
        <p:blipFill>
          <a:blip r:embed="rId2"/>
          <a:stretch>
            <a:fillRect/>
          </a:stretch>
        </p:blipFill>
        <p:spPr>
          <a:xfrm>
            <a:off x="1006602" y="2000039"/>
            <a:ext cx="205029" cy="173485"/>
          </a:xfrm>
          <a:prstGeom prst="rect">
            <a:avLst/>
          </a:prstGeom>
        </p:spPr>
      </p:pic>
      <p:sp>
        <p:nvSpPr>
          <p:cNvPr id="2" name="CuadroTexto 1">
            <a:extLst>
              <a:ext uri="{FF2B5EF4-FFF2-40B4-BE49-F238E27FC236}">
                <a16:creationId xmlns:a16="http://schemas.microsoft.com/office/drawing/2014/main" id="{E89E3C62-667E-4113-9982-210F08F31EE2}"/>
              </a:ext>
            </a:extLst>
          </p:cNvPr>
          <p:cNvSpPr txBox="1"/>
          <p:nvPr/>
        </p:nvSpPr>
        <p:spPr>
          <a:xfrm>
            <a:off x="2371060" y="4800642"/>
            <a:ext cx="9367284" cy="769441"/>
          </a:xfrm>
          <a:prstGeom prst="rect">
            <a:avLst/>
          </a:prstGeom>
          <a:noFill/>
        </p:spPr>
        <p:txBody>
          <a:bodyPr wrap="square" rtlCol="0">
            <a:spAutoFit/>
          </a:bodyPr>
          <a:lstStyle/>
          <a:p>
            <a:r>
              <a:rPr lang="es-CO" sz="4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Tenemos un segundo cerebro</a:t>
            </a:r>
          </a:p>
        </p:txBody>
      </p:sp>
      <p:sp>
        <p:nvSpPr>
          <p:cNvPr id="3" name="CuadroTexto 2">
            <a:extLst>
              <a:ext uri="{FF2B5EF4-FFF2-40B4-BE49-F238E27FC236}">
                <a16:creationId xmlns:a16="http://schemas.microsoft.com/office/drawing/2014/main" id="{9B76A387-0A60-4073-B1ED-DE5F88F2B14B}"/>
              </a:ext>
            </a:extLst>
          </p:cNvPr>
          <p:cNvSpPr txBox="1"/>
          <p:nvPr/>
        </p:nvSpPr>
        <p:spPr>
          <a:xfrm>
            <a:off x="9820940" y="5486933"/>
            <a:ext cx="1749197" cy="369332"/>
          </a:xfrm>
          <a:prstGeom prst="rect">
            <a:avLst/>
          </a:prstGeom>
          <a:noFill/>
        </p:spPr>
        <p:txBody>
          <a:bodyPr wrap="none" rtlCol="0">
            <a:spAutoFit/>
          </a:bodyPr>
          <a:lstStyle/>
          <a:p>
            <a:r>
              <a:rPr lang="es-CO" dirty="0">
                <a:solidFill>
                  <a:srgbClr val="E83566"/>
                </a:solidFill>
                <a:latin typeface="Arial" panose="020B0604020202020204" pitchFamily="34" charset="0"/>
                <a:cs typeface="Arial" panose="020B0604020202020204" pitchFamily="34" charset="0"/>
              </a:rPr>
              <a:t>¡en el intestino!</a:t>
            </a:r>
          </a:p>
        </p:txBody>
      </p:sp>
      <p:sp>
        <p:nvSpPr>
          <p:cNvPr id="13" name="CuadroTexto 12">
            <a:extLst>
              <a:ext uri="{FF2B5EF4-FFF2-40B4-BE49-F238E27FC236}">
                <a16:creationId xmlns:a16="http://schemas.microsoft.com/office/drawing/2014/main" id="{E804D55A-0688-400A-84E7-FE35028C0993}"/>
              </a:ext>
            </a:extLst>
          </p:cNvPr>
          <p:cNvSpPr txBox="1"/>
          <p:nvPr/>
        </p:nvSpPr>
        <p:spPr>
          <a:xfrm>
            <a:off x="1211631" y="1869086"/>
            <a:ext cx="5922816" cy="1015663"/>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cs typeface="Arial" panose="020B0604020202020204" pitchFamily="34" charset="0"/>
              </a:rPr>
              <a:t>¡un cerebro compuesto por más de cien millones de neuronas! Se denomina </a:t>
            </a:r>
            <a:r>
              <a:rPr lang="es-ES" sz="2400" dirty="0">
                <a:solidFill>
                  <a:srgbClr val="E83566"/>
                </a:solidFill>
                <a:latin typeface="Arial" panose="020B0604020202020204" pitchFamily="34" charset="0"/>
                <a:cs typeface="Arial" panose="020B0604020202020204" pitchFamily="34" charset="0"/>
              </a:rPr>
              <a:t>cerebro entérico </a:t>
            </a:r>
            <a:r>
              <a:rPr lang="es-ES" dirty="0">
                <a:solidFill>
                  <a:schemeClr val="bg2">
                    <a:lumMod val="25000"/>
                  </a:schemeClr>
                </a:solidFill>
                <a:latin typeface="Arial" panose="020B0604020202020204" pitchFamily="34" charset="0"/>
                <a:cs typeface="Arial" panose="020B0604020202020204" pitchFamily="34" charset="0"/>
              </a:rPr>
              <a:t>y esta conectado permanentemente con el de nuestra cabeza.</a:t>
            </a:r>
            <a:endParaRPr lang="es-CO" dirty="0">
              <a:solidFill>
                <a:schemeClr val="bg2">
                  <a:lumMod val="25000"/>
                </a:schemeClr>
              </a:solidFill>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572671AE-1C05-4702-98FF-59306F4242CD}"/>
              </a:ext>
            </a:extLst>
          </p:cNvPr>
          <p:cNvSpPr txBox="1"/>
          <p:nvPr/>
        </p:nvSpPr>
        <p:spPr>
          <a:xfrm>
            <a:off x="1211631" y="2923726"/>
            <a:ext cx="5922816" cy="646331"/>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cs typeface="Arial" panose="020B0604020202020204" pitchFamily="34" charset="0"/>
              </a:rPr>
              <a:t>Contribuye a producir y repartir en nuestro cuerpo neurotransmisores activos en el cerebro.</a:t>
            </a:r>
            <a:endParaRPr lang="es-CO" dirty="0">
              <a:solidFill>
                <a:schemeClr val="bg2">
                  <a:lumMod val="25000"/>
                </a:schemeClr>
              </a:solidFill>
              <a:latin typeface="Arial" panose="020B0604020202020204" pitchFamily="34" charset="0"/>
              <a:cs typeface="Arial" panose="020B0604020202020204" pitchFamily="34" charset="0"/>
            </a:endParaRPr>
          </a:p>
        </p:txBody>
      </p:sp>
      <p:sp>
        <p:nvSpPr>
          <p:cNvPr id="11" name="CuadroTexto 10">
            <a:extLst>
              <a:ext uri="{FF2B5EF4-FFF2-40B4-BE49-F238E27FC236}">
                <a16:creationId xmlns:a16="http://schemas.microsoft.com/office/drawing/2014/main" id="{8522195F-55F5-4641-9983-56598C08F9D0}"/>
              </a:ext>
            </a:extLst>
          </p:cNvPr>
          <p:cNvSpPr txBox="1"/>
          <p:nvPr/>
        </p:nvSpPr>
        <p:spPr>
          <a:xfrm>
            <a:off x="1211631" y="3862184"/>
            <a:ext cx="9483907" cy="646331"/>
          </a:xfrm>
          <a:prstGeom prst="rect">
            <a:avLst/>
          </a:prstGeom>
          <a:noFill/>
        </p:spPr>
        <p:txBody>
          <a:bodyPr wrap="square">
            <a:spAutoFit/>
          </a:bodyPr>
          <a:lstStyle/>
          <a:p>
            <a:r>
              <a:rPr lang="es-ES" dirty="0">
                <a:solidFill>
                  <a:schemeClr val="bg2">
                    <a:lumMod val="50000"/>
                  </a:schemeClr>
                </a:solidFill>
                <a:latin typeface="Arial" panose="020B0604020202020204" pitchFamily="34" charset="0"/>
                <a:cs typeface="Arial" panose="020B0604020202020204" pitchFamily="34" charset="0"/>
              </a:rPr>
              <a:t>Las señales procedentes del intestino pueden influir en las funciones cerebrales y provocar efectos negativos, por ejemplo en el rendimiento laboral y la capacidad intelectual</a:t>
            </a:r>
            <a:endParaRPr lang="es-CO" dirty="0">
              <a:solidFill>
                <a:schemeClr val="bg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9598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n 20">
            <a:extLst>
              <a:ext uri="{FF2B5EF4-FFF2-40B4-BE49-F238E27FC236}">
                <a16:creationId xmlns:a16="http://schemas.microsoft.com/office/drawing/2014/main" id="{F0ECDF9F-21EA-4E76-AAAD-DDF43417F80C}"/>
              </a:ext>
            </a:extLst>
          </p:cNvPr>
          <p:cNvPicPr>
            <a:picLocks noChangeAspect="1"/>
          </p:cNvPicPr>
          <p:nvPr/>
        </p:nvPicPr>
        <p:blipFill>
          <a:blip r:embed="rId2"/>
          <a:stretch>
            <a:fillRect/>
          </a:stretch>
        </p:blipFill>
        <p:spPr>
          <a:xfrm>
            <a:off x="4334593" y="2527756"/>
            <a:ext cx="205029" cy="173485"/>
          </a:xfrm>
          <a:prstGeom prst="rect">
            <a:avLst/>
          </a:prstGeom>
        </p:spPr>
      </p:pic>
      <p:sp>
        <p:nvSpPr>
          <p:cNvPr id="13" name="CuadroTexto 12">
            <a:extLst>
              <a:ext uri="{FF2B5EF4-FFF2-40B4-BE49-F238E27FC236}">
                <a16:creationId xmlns:a16="http://schemas.microsoft.com/office/drawing/2014/main" id="{E804D55A-0688-400A-84E7-FE35028C0993}"/>
              </a:ext>
            </a:extLst>
          </p:cNvPr>
          <p:cNvSpPr txBox="1"/>
          <p:nvPr/>
        </p:nvSpPr>
        <p:spPr>
          <a:xfrm>
            <a:off x="4539622" y="2828835"/>
            <a:ext cx="6454444" cy="1200329"/>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cs typeface="Arial" panose="020B0604020202020204" pitchFamily="34" charset="0"/>
              </a:rPr>
              <a:t>¡hay quien se impone tantas restricciones para reducir las calorías que puede acabar muriendo de aburrimiento! Evidentemente, es posible adoptar unos hábitos alimenticios saludables sin hacer con ello que tu vida sea triste.</a:t>
            </a:r>
            <a:endParaRPr lang="es-CO" dirty="0">
              <a:solidFill>
                <a:schemeClr val="bg2">
                  <a:lumMod val="25000"/>
                </a:schemeClr>
              </a:solidFill>
              <a:latin typeface="Arial" panose="020B0604020202020204" pitchFamily="34" charset="0"/>
              <a:cs typeface="Arial" panose="020B0604020202020204" pitchFamily="34" charset="0"/>
            </a:endParaRPr>
          </a:p>
        </p:txBody>
      </p:sp>
      <p:sp>
        <p:nvSpPr>
          <p:cNvPr id="15" name="CuadroTexto 14">
            <a:extLst>
              <a:ext uri="{FF2B5EF4-FFF2-40B4-BE49-F238E27FC236}">
                <a16:creationId xmlns:a16="http://schemas.microsoft.com/office/drawing/2014/main" id="{2B03697E-8CC3-46F6-98B1-9BAABDBA8236}"/>
              </a:ext>
            </a:extLst>
          </p:cNvPr>
          <p:cNvSpPr txBox="1"/>
          <p:nvPr/>
        </p:nvSpPr>
        <p:spPr>
          <a:xfrm>
            <a:off x="4539621" y="2458641"/>
            <a:ext cx="5901551" cy="369332"/>
          </a:xfrm>
          <a:prstGeom prst="rect">
            <a:avLst/>
          </a:prstGeom>
          <a:noFill/>
        </p:spPr>
        <p:txBody>
          <a:bodyPr wrap="square">
            <a:spAutoFit/>
          </a:bodyPr>
          <a:lstStyle/>
          <a:p>
            <a:r>
              <a:rPr lang="es-ES" b="1" dirty="0">
                <a:solidFill>
                  <a:srgbClr val="E83566"/>
                </a:solidFill>
                <a:latin typeface="Arial" panose="020B0604020202020204" pitchFamily="34" charset="0"/>
                <a:cs typeface="Arial" panose="020B0604020202020204" pitchFamily="34" charset="0"/>
              </a:rPr>
              <a:t>Cuidado por la obsesión por la comida (ortorexia)</a:t>
            </a:r>
            <a:endParaRPr lang="es-CO" b="1" dirty="0">
              <a:solidFill>
                <a:srgbClr val="E83566"/>
              </a:solidFill>
              <a:latin typeface="Arial" panose="020B0604020202020204" pitchFamily="34" charset="0"/>
              <a:cs typeface="Arial" panose="020B0604020202020204" pitchFamily="34" charset="0"/>
            </a:endParaRPr>
          </a:p>
        </p:txBody>
      </p:sp>
      <p:pic>
        <p:nvPicPr>
          <p:cNvPr id="6" name="Imagen 5" descr="Dibujo de un árbol&#10;&#10;Descripción generada automáticamente con confianza media">
            <a:extLst>
              <a:ext uri="{FF2B5EF4-FFF2-40B4-BE49-F238E27FC236}">
                <a16:creationId xmlns:a16="http://schemas.microsoft.com/office/drawing/2014/main" id="{7ECF014E-9839-47C5-9873-6FE5D5E07DEB}"/>
              </a:ext>
            </a:extLst>
          </p:cNvPr>
          <p:cNvPicPr>
            <a:picLocks noChangeAspect="1"/>
          </p:cNvPicPr>
          <p:nvPr/>
        </p:nvPicPr>
        <p:blipFill>
          <a:blip r:embed="rId3">
            <a:duotone>
              <a:schemeClr val="accent1">
                <a:shade val="45000"/>
                <a:satMod val="135000"/>
              </a:schemeClr>
              <a:prstClr val="white"/>
            </a:duotone>
          </a:blip>
          <a:stretch>
            <a:fillRect/>
          </a:stretch>
        </p:blipFill>
        <p:spPr>
          <a:xfrm rot="16200000">
            <a:off x="1373190" y="890650"/>
            <a:ext cx="2058822" cy="3444826"/>
          </a:xfrm>
          <a:prstGeom prst="rect">
            <a:avLst/>
          </a:prstGeom>
        </p:spPr>
      </p:pic>
    </p:spTree>
    <p:extLst>
      <p:ext uri="{BB962C8B-B14F-4D97-AF65-F5344CB8AC3E}">
        <p14:creationId xmlns:p14="http://schemas.microsoft.com/office/powerpoint/2010/main" val="31168507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n 20">
            <a:extLst>
              <a:ext uri="{FF2B5EF4-FFF2-40B4-BE49-F238E27FC236}">
                <a16:creationId xmlns:a16="http://schemas.microsoft.com/office/drawing/2014/main" id="{F0ECDF9F-21EA-4E76-AAAD-DDF43417F80C}"/>
              </a:ext>
            </a:extLst>
          </p:cNvPr>
          <p:cNvPicPr>
            <a:picLocks noChangeAspect="1"/>
          </p:cNvPicPr>
          <p:nvPr/>
        </p:nvPicPr>
        <p:blipFill>
          <a:blip r:embed="rId2"/>
          <a:stretch>
            <a:fillRect/>
          </a:stretch>
        </p:blipFill>
        <p:spPr>
          <a:xfrm>
            <a:off x="8860252" y="1631119"/>
            <a:ext cx="205029" cy="173485"/>
          </a:xfrm>
          <a:prstGeom prst="rect">
            <a:avLst/>
          </a:prstGeom>
        </p:spPr>
      </p:pic>
      <p:sp>
        <p:nvSpPr>
          <p:cNvPr id="15" name="CuadroTexto 14">
            <a:extLst>
              <a:ext uri="{FF2B5EF4-FFF2-40B4-BE49-F238E27FC236}">
                <a16:creationId xmlns:a16="http://schemas.microsoft.com/office/drawing/2014/main" id="{2B03697E-8CC3-46F6-98B1-9BAABDBA8236}"/>
              </a:ext>
            </a:extLst>
          </p:cNvPr>
          <p:cNvSpPr txBox="1"/>
          <p:nvPr/>
        </p:nvSpPr>
        <p:spPr>
          <a:xfrm>
            <a:off x="8793127" y="1886286"/>
            <a:ext cx="2743200" cy="738664"/>
          </a:xfrm>
          <a:prstGeom prst="rect">
            <a:avLst/>
          </a:prstGeom>
          <a:noFill/>
        </p:spPr>
        <p:txBody>
          <a:bodyPr wrap="square">
            <a:spAutoFit/>
          </a:bodyPr>
          <a:lstStyle/>
          <a:p>
            <a:r>
              <a:rPr lang="es-ES" b="1" dirty="0">
                <a:solidFill>
                  <a:srgbClr val="E83566"/>
                </a:solidFill>
                <a:latin typeface="Arial" panose="020B0604020202020204" pitchFamily="34" charset="0"/>
                <a:cs typeface="Arial" panose="020B0604020202020204" pitchFamily="34" charset="0"/>
              </a:rPr>
              <a:t>Cuidado con la </a:t>
            </a:r>
          </a:p>
          <a:p>
            <a:r>
              <a:rPr lang="es-ES" sz="2400" b="1" dirty="0">
                <a:solidFill>
                  <a:srgbClr val="E83566"/>
                </a:solidFill>
                <a:latin typeface="Arial" panose="020B0604020202020204" pitchFamily="34" charset="0"/>
                <a:cs typeface="Arial" panose="020B0604020202020204" pitchFamily="34" charset="0"/>
              </a:rPr>
              <a:t>inercia del sueño</a:t>
            </a:r>
            <a:endParaRPr lang="es-CO" sz="1600" b="1" dirty="0">
              <a:solidFill>
                <a:srgbClr val="E83566"/>
              </a:solidFill>
              <a:latin typeface="Arial" panose="020B0604020202020204" pitchFamily="34" charset="0"/>
              <a:cs typeface="Arial" panose="020B0604020202020204" pitchFamily="34" charset="0"/>
            </a:endParaRPr>
          </a:p>
        </p:txBody>
      </p:sp>
      <p:pic>
        <p:nvPicPr>
          <p:cNvPr id="3" name="Imagen 2" descr="Imagen de la pantalla de un celular de un mensaje en letras negras&#10;&#10;Descripción generada automáticamente con confianza baja">
            <a:extLst>
              <a:ext uri="{FF2B5EF4-FFF2-40B4-BE49-F238E27FC236}">
                <a16:creationId xmlns:a16="http://schemas.microsoft.com/office/drawing/2014/main" id="{8C15CB49-2D78-453E-9320-62A6969C82F5}"/>
              </a:ext>
            </a:extLst>
          </p:cNvPr>
          <p:cNvPicPr>
            <a:picLocks noChangeAspect="1"/>
          </p:cNvPicPr>
          <p:nvPr/>
        </p:nvPicPr>
        <p:blipFill>
          <a:blip r:embed="rId3">
            <a:duotone>
              <a:prstClr val="black"/>
              <a:schemeClr val="tx2">
                <a:tint val="45000"/>
                <a:satMod val="400000"/>
              </a:schemeClr>
            </a:duotone>
          </a:blip>
          <a:stretch>
            <a:fillRect/>
          </a:stretch>
        </p:blipFill>
        <p:spPr>
          <a:xfrm>
            <a:off x="1360967" y="1590054"/>
            <a:ext cx="7198242" cy="4175903"/>
          </a:xfrm>
          <a:prstGeom prst="rect">
            <a:avLst/>
          </a:prstGeom>
        </p:spPr>
      </p:pic>
    </p:spTree>
    <p:extLst>
      <p:ext uri="{BB962C8B-B14F-4D97-AF65-F5344CB8AC3E}">
        <p14:creationId xmlns:p14="http://schemas.microsoft.com/office/powerpoint/2010/main" val="26640366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E804D55A-0688-400A-84E7-FE35028C0993}"/>
              </a:ext>
            </a:extLst>
          </p:cNvPr>
          <p:cNvSpPr txBox="1"/>
          <p:nvPr/>
        </p:nvSpPr>
        <p:spPr>
          <a:xfrm>
            <a:off x="2264254" y="2414165"/>
            <a:ext cx="6454444" cy="1477328"/>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cs typeface="Arial" panose="020B0604020202020204" pitchFamily="34" charset="0"/>
              </a:rPr>
              <a:t>Con siestas de entre diez y veinte minutos, el efecto sobre el funcionamiento cognitivo es positivo desde el momento de despertar. Pero, con descansos ligeramente más largos, la siesta entra en un territorio negativo – es decir, en la inercia del sueño – y tiene que subir hasta encontrar la salida. </a:t>
            </a:r>
            <a:endParaRPr lang="es-CO" dirty="0">
              <a:solidFill>
                <a:schemeClr val="bg2">
                  <a:lumMod val="25000"/>
                </a:schemeClr>
              </a:solidFill>
              <a:latin typeface="Arial" panose="020B0604020202020204" pitchFamily="34" charset="0"/>
              <a:cs typeface="Arial" panose="020B0604020202020204" pitchFamily="34" charset="0"/>
            </a:endParaRPr>
          </a:p>
        </p:txBody>
      </p:sp>
      <p:sp>
        <p:nvSpPr>
          <p:cNvPr id="7" name="CuadroTexto 6">
            <a:extLst>
              <a:ext uri="{FF2B5EF4-FFF2-40B4-BE49-F238E27FC236}">
                <a16:creationId xmlns:a16="http://schemas.microsoft.com/office/drawing/2014/main" id="{CDC9B8FE-6ADE-41FB-8EB0-BC3C903B0C80}"/>
              </a:ext>
            </a:extLst>
          </p:cNvPr>
          <p:cNvSpPr txBox="1"/>
          <p:nvPr/>
        </p:nvSpPr>
        <p:spPr>
          <a:xfrm>
            <a:off x="2264253" y="3941663"/>
            <a:ext cx="6890379" cy="954107"/>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cs typeface="Arial" panose="020B0604020202020204" pitchFamily="34" charset="0"/>
              </a:rPr>
              <a:t>Lo ideal sería dormir una siesta </a:t>
            </a:r>
            <a:r>
              <a:rPr lang="es-ES" sz="2000" dirty="0">
                <a:solidFill>
                  <a:srgbClr val="E83566"/>
                </a:solidFill>
                <a:latin typeface="Arial" panose="020B0604020202020204" pitchFamily="34" charset="0"/>
                <a:cs typeface="Arial" panose="020B0604020202020204" pitchFamily="34" charset="0"/>
              </a:rPr>
              <a:t>de entre diez y veinte minutos</a:t>
            </a:r>
            <a:r>
              <a:rPr lang="es-ES" dirty="0">
                <a:solidFill>
                  <a:schemeClr val="bg2">
                    <a:lumMod val="25000"/>
                  </a:schemeClr>
                </a:solidFill>
                <a:latin typeface="Arial" panose="020B0604020202020204" pitchFamily="34" charset="0"/>
                <a:cs typeface="Arial" panose="020B0604020202020204" pitchFamily="34" charset="0"/>
              </a:rPr>
              <a:t>. Esas siestas breves “son perfectas en entornos laborales, donde se suele requerir un rendimiento inmediato tras despertar. </a:t>
            </a:r>
            <a:endParaRPr lang="es-CO" dirty="0">
              <a:solidFill>
                <a:schemeClr val="bg2">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940402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CDC9B8FE-6ADE-41FB-8EB0-BC3C903B0C80}"/>
              </a:ext>
            </a:extLst>
          </p:cNvPr>
          <p:cNvSpPr txBox="1"/>
          <p:nvPr/>
        </p:nvSpPr>
        <p:spPr>
          <a:xfrm>
            <a:off x="1423503" y="2556668"/>
            <a:ext cx="5355747" cy="2339102"/>
          </a:xfrm>
          <a:prstGeom prst="rect">
            <a:avLst/>
          </a:prstGeom>
          <a:noFill/>
        </p:spPr>
        <p:txBody>
          <a:bodyPr wrap="square">
            <a:spAutoFit/>
          </a:bodyPr>
          <a:lstStyle/>
          <a:p>
            <a:r>
              <a:rPr lang="es-ES" sz="2000" b="1" dirty="0">
                <a:solidFill>
                  <a:schemeClr val="bg2">
                    <a:lumMod val="75000"/>
                  </a:schemeClr>
                </a:solidFill>
                <a:latin typeface="Arial" panose="020B0604020202020204" pitchFamily="34" charset="0"/>
                <a:cs typeface="Arial" panose="020B0604020202020204" pitchFamily="34" charset="0"/>
              </a:rPr>
              <a:t>Lave rápido los platos</a:t>
            </a:r>
            <a:r>
              <a:rPr lang="es-ES" dirty="0">
                <a:solidFill>
                  <a:schemeClr val="bg2">
                    <a:lumMod val="25000"/>
                  </a:schemeClr>
                </a:solidFill>
                <a:latin typeface="Arial" panose="020B0604020202020204" pitchFamily="34" charset="0"/>
                <a:cs typeface="Arial" panose="020B0604020202020204" pitchFamily="34" charset="0"/>
              </a:rPr>
              <a:t>, siempre es más sencillo lavar los platos inmediatamente terminados de usar. Aplique este mismo principio con las actividades que no son tan agradables de realizar, diligencias, tareas, pendientes en general.</a:t>
            </a:r>
          </a:p>
          <a:p>
            <a:endParaRPr lang="es-ES" dirty="0">
              <a:solidFill>
                <a:schemeClr val="bg2">
                  <a:lumMod val="25000"/>
                </a:schemeClr>
              </a:solidFill>
              <a:latin typeface="Arial" panose="020B0604020202020204" pitchFamily="34" charset="0"/>
              <a:cs typeface="Arial" panose="020B0604020202020204" pitchFamily="34" charset="0"/>
            </a:endParaRPr>
          </a:p>
          <a:p>
            <a:r>
              <a:rPr lang="es-ES" dirty="0">
                <a:solidFill>
                  <a:schemeClr val="bg2">
                    <a:lumMod val="25000"/>
                  </a:schemeClr>
                </a:solidFill>
                <a:latin typeface="Arial" panose="020B0604020202020204" pitchFamily="34" charset="0"/>
                <a:cs typeface="Arial" panose="020B0604020202020204" pitchFamily="34" charset="0"/>
              </a:rPr>
              <a:t>La mejor forma de ganar una discusión es ¡Evitándola!  </a:t>
            </a:r>
            <a:endParaRPr lang="es-CO" dirty="0">
              <a:solidFill>
                <a:schemeClr val="bg2">
                  <a:lumMod val="25000"/>
                </a:schemeClr>
              </a:solidFill>
              <a:latin typeface="Arial" panose="020B0604020202020204" pitchFamily="34" charset="0"/>
              <a:cs typeface="Arial" panose="020B0604020202020204" pitchFamily="34" charset="0"/>
            </a:endParaRPr>
          </a:p>
        </p:txBody>
      </p:sp>
      <p:pic>
        <p:nvPicPr>
          <p:cNvPr id="4" name="Imagen 3">
            <a:extLst>
              <a:ext uri="{FF2B5EF4-FFF2-40B4-BE49-F238E27FC236}">
                <a16:creationId xmlns:a16="http://schemas.microsoft.com/office/drawing/2014/main" id="{C9805561-7071-43ED-8EAD-01FCA6DB92D1}"/>
              </a:ext>
            </a:extLst>
          </p:cNvPr>
          <p:cNvPicPr>
            <a:picLocks noChangeAspect="1"/>
          </p:cNvPicPr>
          <p:nvPr/>
        </p:nvPicPr>
        <p:blipFill>
          <a:blip r:embed="rId2"/>
          <a:stretch>
            <a:fillRect/>
          </a:stretch>
        </p:blipFill>
        <p:spPr>
          <a:xfrm>
            <a:off x="787587" y="4627072"/>
            <a:ext cx="205029" cy="173485"/>
          </a:xfrm>
          <a:prstGeom prst="rect">
            <a:avLst/>
          </a:prstGeom>
        </p:spPr>
      </p:pic>
      <p:sp>
        <p:nvSpPr>
          <p:cNvPr id="5" name="CuadroTexto 4">
            <a:extLst>
              <a:ext uri="{FF2B5EF4-FFF2-40B4-BE49-F238E27FC236}">
                <a16:creationId xmlns:a16="http://schemas.microsoft.com/office/drawing/2014/main" id="{CDDBF476-498E-4034-8512-5612B1C490E5}"/>
              </a:ext>
            </a:extLst>
          </p:cNvPr>
          <p:cNvSpPr txBox="1"/>
          <p:nvPr/>
        </p:nvSpPr>
        <p:spPr>
          <a:xfrm rot="16200000">
            <a:off x="-160914" y="3311353"/>
            <a:ext cx="2737947"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Bonus </a:t>
            </a:r>
            <a:r>
              <a:rPr lang="es-CO" sz="2200" b="1" dirty="0" err="1">
                <a:solidFill>
                  <a:schemeClr val="accent1"/>
                </a:solidFill>
                <a:latin typeface="Arial" panose="020B0604020202020204" pitchFamily="34" charset="0"/>
                <a:cs typeface="Arial" panose="020B0604020202020204" pitchFamily="34" charset="0"/>
              </a:rPr>
              <a:t>track</a:t>
            </a:r>
            <a:endParaRPr lang="es-CO" sz="2200" b="1" dirty="0">
              <a:solidFill>
                <a:schemeClr val="accent1"/>
              </a:solidFill>
              <a:latin typeface="Arial" panose="020B0604020202020204" pitchFamily="34" charset="0"/>
              <a:cs typeface="Arial" panose="020B0604020202020204" pitchFamily="34" charset="0"/>
            </a:endParaRPr>
          </a:p>
        </p:txBody>
      </p:sp>
      <p:pic>
        <p:nvPicPr>
          <p:cNvPr id="3" name="Imagen 2" descr="Una mano con comida&#10;&#10;Descripción generada automáticamente">
            <a:extLst>
              <a:ext uri="{FF2B5EF4-FFF2-40B4-BE49-F238E27FC236}">
                <a16:creationId xmlns:a16="http://schemas.microsoft.com/office/drawing/2014/main" id="{B8057AA5-A5FD-4FC9-ADE6-7913B39C63FA}"/>
              </a:ext>
            </a:extLst>
          </p:cNvPr>
          <p:cNvPicPr>
            <a:picLocks noChangeAspect="1"/>
          </p:cNvPicPr>
          <p:nvPr/>
        </p:nvPicPr>
        <p:blipFill>
          <a:blip r:embed="rId3">
            <a:duotone>
              <a:schemeClr val="bg2">
                <a:shade val="45000"/>
                <a:satMod val="135000"/>
              </a:schemeClr>
              <a:prstClr val="white"/>
            </a:duotone>
          </a:blip>
          <a:stretch>
            <a:fillRect/>
          </a:stretch>
        </p:blipFill>
        <p:spPr>
          <a:xfrm>
            <a:off x="7620000" y="0"/>
            <a:ext cx="4572000" cy="6858000"/>
          </a:xfrm>
          <a:prstGeom prst="rect">
            <a:avLst/>
          </a:prstGeom>
        </p:spPr>
      </p:pic>
    </p:spTree>
    <p:extLst>
      <p:ext uri="{BB962C8B-B14F-4D97-AF65-F5344CB8AC3E}">
        <p14:creationId xmlns:p14="http://schemas.microsoft.com/office/powerpoint/2010/main" val="2492216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Un hombre con un traje de color negro&#10;&#10;Descripción generada automáticamente con confianza media">
            <a:extLst>
              <a:ext uri="{FF2B5EF4-FFF2-40B4-BE49-F238E27FC236}">
                <a16:creationId xmlns:a16="http://schemas.microsoft.com/office/drawing/2014/main" id="{8C2C5367-7485-4619-A1F8-883E19A55DCB}"/>
              </a:ext>
            </a:extLst>
          </p:cNvPr>
          <p:cNvPicPr>
            <a:picLocks noChangeAspect="1"/>
          </p:cNvPicPr>
          <p:nvPr/>
        </p:nvPicPr>
        <p:blipFill>
          <a:blip r:embed="rId2">
            <a:duotone>
              <a:prstClr val="black"/>
              <a:srgbClr val="E83566">
                <a:tint val="45000"/>
                <a:satMod val="400000"/>
              </a:srgbClr>
            </a:duotone>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flipH="1">
            <a:off x="8523092" y="26115"/>
            <a:ext cx="3406274" cy="5109411"/>
          </a:xfrm>
          <a:prstGeom prst="rect">
            <a:avLst/>
          </a:prstGeom>
        </p:spPr>
      </p:pic>
      <p:sp>
        <p:nvSpPr>
          <p:cNvPr id="14" name="Rectángulo 13">
            <a:extLst>
              <a:ext uri="{FF2B5EF4-FFF2-40B4-BE49-F238E27FC236}">
                <a16:creationId xmlns:a16="http://schemas.microsoft.com/office/drawing/2014/main" id="{3F75B6CD-67F8-498C-889C-3D1852C5F7D3}"/>
              </a:ext>
            </a:extLst>
          </p:cNvPr>
          <p:cNvSpPr/>
          <p:nvPr/>
        </p:nvSpPr>
        <p:spPr>
          <a:xfrm>
            <a:off x="0" y="0"/>
            <a:ext cx="3615070" cy="1350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1" name="Imagen 20">
            <a:extLst>
              <a:ext uri="{FF2B5EF4-FFF2-40B4-BE49-F238E27FC236}">
                <a16:creationId xmlns:a16="http://schemas.microsoft.com/office/drawing/2014/main" id="{F0ECDF9F-21EA-4E76-AAAD-DDF43417F80C}"/>
              </a:ext>
            </a:extLst>
          </p:cNvPr>
          <p:cNvPicPr>
            <a:picLocks noChangeAspect="1"/>
          </p:cNvPicPr>
          <p:nvPr/>
        </p:nvPicPr>
        <p:blipFill>
          <a:blip r:embed="rId4"/>
          <a:stretch>
            <a:fillRect/>
          </a:stretch>
        </p:blipFill>
        <p:spPr>
          <a:xfrm>
            <a:off x="1613139" y="1520093"/>
            <a:ext cx="205029" cy="173485"/>
          </a:xfrm>
          <a:prstGeom prst="rect">
            <a:avLst/>
          </a:prstGeom>
        </p:spPr>
      </p:pic>
      <p:sp>
        <p:nvSpPr>
          <p:cNvPr id="2" name="CuadroTexto 1">
            <a:extLst>
              <a:ext uri="{FF2B5EF4-FFF2-40B4-BE49-F238E27FC236}">
                <a16:creationId xmlns:a16="http://schemas.microsoft.com/office/drawing/2014/main" id="{E89E3C62-667E-4113-9982-210F08F31EE2}"/>
              </a:ext>
            </a:extLst>
          </p:cNvPr>
          <p:cNvSpPr txBox="1"/>
          <p:nvPr/>
        </p:nvSpPr>
        <p:spPr>
          <a:xfrm>
            <a:off x="7459784" y="5003644"/>
            <a:ext cx="4433778" cy="635902"/>
          </a:xfrm>
          <a:prstGeom prst="rect">
            <a:avLst/>
          </a:prstGeom>
          <a:noFill/>
        </p:spPr>
        <p:txBody>
          <a:bodyPr wrap="square" rtlCol="0">
            <a:spAutoFit/>
          </a:bodyPr>
          <a:lstStyle/>
          <a:p>
            <a:r>
              <a:rPr lang="es-CO" sz="4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Conclusiones</a:t>
            </a:r>
          </a:p>
        </p:txBody>
      </p:sp>
      <p:sp>
        <p:nvSpPr>
          <p:cNvPr id="3" name="CuadroTexto 2">
            <a:extLst>
              <a:ext uri="{FF2B5EF4-FFF2-40B4-BE49-F238E27FC236}">
                <a16:creationId xmlns:a16="http://schemas.microsoft.com/office/drawing/2014/main" id="{9B76A387-0A60-4073-B1ED-DE5F88F2B14B}"/>
              </a:ext>
            </a:extLst>
          </p:cNvPr>
          <p:cNvSpPr txBox="1"/>
          <p:nvPr/>
        </p:nvSpPr>
        <p:spPr>
          <a:xfrm>
            <a:off x="9598539" y="5572289"/>
            <a:ext cx="2005677" cy="369332"/>
          </a:xfrm>
          <a:prstGeom prst="rect">
            <a:avLst/>
          </a:prstGeom>
          <a:noFill/>
        </p:spPr>
        <p:txBody>
          <a:bodyPr wrap="none" rtlCol="0">
            <a:spAutoFit/>
          </a:bodyPr>
          <a:lstStyle/>
          <a:p>
            <a:r>
              <a:rPr lang="es-CO" dirty="0">
                <a:solidFill>
                  <a:srgbClr val="E83566"/>
                </a:solidFill>
                <a:latin typeface="Arial" panose="020B0604020202020204" pitchFamily="34" charset="0"/>
                <a:cs typeface="Arial" panose="020B0604020202020204" pitchFamily="34" charset="0"/>
              </a:rPr>
              <a:t>recomendaciones</a:t>
            </a:r>
          </a:p>
        </p:txBody>
      </p:sp>
      <p:sp>
        <p:nvSpPr>
          <p:cNvPr id="13" name="CuadroTexto 12">
            <a:extLst>
              <a:ext uri="{FF2B5EF4-FFF2-40B4-BE49-F238E27FC236}">
                <a16:creationId xmlns:a16="http://schemas.microsoft.com/office/drawing/2014/main" id="{E804D55A-0688-400A-84E7-FE35028C0993}"/>
              </a:ext>
            </a:extLst>
          </p:cNvPr>
          <p:cNvSpPr txBox="1"/>
          <p:nvPr/>
        </p:nvSpPr>
        <p:spPr>
          <a:xfrm>
            <a:off x="2087887" y="1922931"/>
            <a:ext cx="6535115" cy="646331"/>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cs typeface="Arial" panose="020B0604020202020204" pitchFamily="34" charset="0"/>
              </a:rPr>
              <a:t>La naturaleza ya tiene la respuesta, ya sea como fuente de inspiración o como referente que debe ser leída e interpretada </a:t>
            </a:r>
            <a:endParaRPr lang="es-CO" dirty="0">
              <a:solidFill>
                <a:schemeClr val="bg2">
                  <a:lumMod val="25000"/>
                </a:schemeClr>
              </a:solidFill>
              <a:latin typeface="Arial" panose="020B0604020202020204" pitchFamily="34" charset="0"/>
              <a:cs typeface="Arial" panose="020B0604020202020204" pitchFamily="34" charset="0"/>
            </a:endParaRPr>
          </a:p>
        </p:txBody>
      </p:sp>
      <p:sp>
        <p:nvSpPr>
          <p:cNvPr id="15" name="CuadroTexto 14">
            <a:extLst>
              <a:ext uri="{FF2B5EF4-FFF2-40B4-BE49-F238E27FC236}">
                <a16:creationId xmlns:a16="http://schemas.microsoft.com/office/drawing/2014/main" id="{2B03697E-8CC3-46F6-98B1-9BAABDBA8236}"/>
              </a:ext>
            </a:extLst>
          </p:cNvPr>
          <p:cNvSpPr txBox="1"/>
          <p:nvPr/>
        </p:nvSpPr>
        <p:spPr>
          <a:xfrm>
            <a:off x="2085656" y="1407927"/>
            <a:ext cx="6278260" cy="369332"/>
          </a:xfrm>
          <a:prstGeom prst="rect">
            <a:avLst/>
          </a:prstGeom>
          <a:noFill/>
        </p:spPr>
        <p:txBody>
          <a:bodyPr wrap="square">
            <a:spAutoFit/>
          </a:bodyPr>
          <a:lstStyle/>
          <a:p>
            <a:r>
              <a:rPr lang="es-ES" dirty="0">
                <a:solidFill>
                  <a:schemeClr val="bg2">
                    <a:lumMod val="75000"/>
                  </a:schemeClr>
                </a:solidFill>
                <a:latin typeface="Arial" panose="020B0604020202020204" pitchFamily="34" charset="0"/>
                <a:cs typeface="Arial" panose="020B0604020202020204" pitchFamily="34" charset="0"/>
              </a:rPr>
              <a:t>Pequeños cambios pueden traer grandes transformaciones</a:t>
            </a:r>
            <a:endParaRPr lang="es-CO" dirty="0">
              <a:solidFill>
                <a:schemeClr val="bg2">
                  <a:lumMod val="75000"/>
                </a:schemeClr>
              </a:solidFill>
              <a:latin typeface="Arial" panose="020B0604020202020204" pitchFamily="34" charset="0"/>
              <a:cs typeface="Arial" panose="020B0604020202020204" pitchFamily="34" charset="0"/>
            </a:endParaRPr>
          </a:p>
        </p:txBody>
      </p:sp>
      <p:pic>
        <p:nvPicPr>
          <p:cNvPr id="10" name="Imagen 9">
            <a:extLst>
              <a:ext uri="{FF2B5EF4-FFF2-40B4-BE49-F238E27FC236}">
                <a16:creationId xmlns:a16="http://schemas.microsoft.com/office/drawing/2014/main" id="{EC88D321-526A-439F-B370-D31F970C0C9E}"/>
              </a:ext>
            </a:extLst>
          </p:cNvPr>
          <p:cNvPicPr>
            <a:picLocks noChangeAspect="1"/>
          </p:cNvPicPr>
          <p:nvPr/>
        </p:nvPicPr>
        <p:blipFill>
          <a:blip r:embed="rId4"/>
          <a:stretch>
            <a:fillRect/>
          </a:stretch>
        </p:blipFill>
        <p:spPr>
          <a:xfrm>
            <a:off x="1638215" y="2041815"/>
            <a:ext cx="205029" cy="173485"/>
          </a:xfrm>
          <a:prstGeom prst="rect">
            <a:avLst/>
          </a:prstGeom>
        </p:spPr>
      </p:pic>
      <p:pic>
        <p:nvPicPr>
          <p:cNvPr id="11" name="Imagen 10">
            <a:extLst>
              <a:ext uri="{FF2B5EF4-FFF2-40B4-BE49-F238E27FC236}">
                <a16:creationId xmlns:a16="http://schemas.microsoft.com/office/drawing/2014/main" id="{18875913-BCDF-4FB6-AB20-E1EF2405A25D}"/>
              </a:ext>
            </a:extLst>
          </p:cNvPr>
          <p:cNvPicPr>
            <a:picLocks noChangeAspect="1"/>
          </p:cNvPicPr>
          <p:nvPr/>
        </p:nvPicPr>
        <p:blipFill>
          <a:blip r:embed="rId4"/>
          <a:stretch>
            <a:fillRect/>
          </a:stretch>
        </p:blipFill>
        <p:spPr>
          <a:xfrm>
            <a:off x="1627582" y="2768669"/>
            <a:ext cx="205029" cy="173485"/>
          </a:xfrm>
          <a:prstGeom prst="rect">
            <a:avLst/>
          </a:prstGeom>
        </p:spPr>
      </p:pic>
      <p:sp>
        <p:nvSpPr>
          <p:cNvPr id="16" name="CuadroTexto 15">
            <a:extLst>
              <a:ext uri="{FF2B5EF4-FFF2-40B4-BE49-F238E27FC236}">
                <a16:creationId xmlns:a16="http://schemas.microsoft.com/office/drawing/2014/main" id="{4E32E57E-86E3-4360-A2B6-760EF2134FD3}"/>
              </a:ext>
            </a:extLst>
          </p:cNvPr>
          <p:cNvSpPr txBox="1"/>
          <p:nvPr/>
        </p:nvSpPr>
        <p:spPr>
          <a:xfrm>
            <a:off x="2087887" y="3416798"/>
            <a:ext cx="6535115" cy="646331"/>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cs typeface="Arial" panose="020B0604020202020204" pitchFamily="34" charset="0"/>
              </a:rPr>
              <a:t>Uno puede hacer algo por su cuenta, en lugar de someterse a la adversidad o a una programación determinada</a:t>
            </a:r>
            <a:endParaRPr lang="es-CO" dirty="0">
              <a:solidFill>
                <a:schemeClr val="bg2">
                  <a:lumMod val="25000"/>
                </a:schemeClr>
              </a:solidFill>
              <a:latin typeface="Arial" panose="020B0604020202020204" pitchFamily="34" charset="0"/>
              <a:cs typeface="Arial" panose="020B0604020202020204" pitchFamily="34" charset="0"/>
            </a:endParaRPr>
          </a:p>
        </p:txBody>
      </p:sp>
      <p:sp>
        <p:nvSpPr>
          <p:cNvPr id="17" name="CuadroTexto 16">
            <a:extLst>
              <a:ext uri="{FF2B5EF4-FFF2-40B4-BE49-F238E27FC236}">
                <a16:creationId xmlns:a16="http://schemas.microsoft.com/office/drawing/2014/main" id="{7FAF105D-7290-4F45-8503-931864D85B16}"/>
              </a:ext>
            </a:extLst>
          </p:cNvPr>
          <p:cNvSpPr txBox="1"/>
          <p:nvPr/>
        </p:nvSpPr>
        <p:spPr>
          <a:xfrm>
            <a:off x="2087887" y="2686953"/>
            <a:ext cx="7546819" cy="646331"/>
          </a:xfrm>
          <a:prstGeom prst="rect">
            <a:avLst/>
          </a:prstGeom>
          <a:noFill/>
        </p:spPr>
        <p:txBody>
          <a:bodyPr wrap="square">
            <a:spAutoFit/>
          </a:bodyPr>
          <a:lstStyle/>
          <a:p>
            <a:r>
              <a:rPr lang="es-ES" dirty="0">
                <a:solidFill>
                  <a:schemeClr val="bg2">
                    <a:lumMod val="75000"/>
                  </a:schemeClr>
                </a:solidFill>
                <a:latin typeface="Arial" panose="020B0604020202020204" pitchFamily="34" charset="0"/>
                <a:cs typeface="Arial" panose="020B0604020202020204" pitchFamily="34" charset="0"/>
              </a:rPr>
              <a:t>Que uno pueda incidir de forma parcial en su salud, su envejecimiento y, por tanto, en el curso de su vida, es básicamente una buena noticia</a:t>
            </a:r>
            <a:endParaRPr lang="es-CO" dirty="0">
              <a:solidFill>
                <a:schemeClr val="bg2">
                  <a:lumMod val="75000"/>
                </a:schemeClr>
              </a:solidFill>
              <a:latin typeface="Arial" panose="020B0604020202020204" pitchFamily="34" charset="0"/>
              <a:cs typeface="Arial" panose="020B0604020202020204" pitchFamily="34" charset="0"/>
            </a:endParaRPr>
          </a:p>
        </p:txBody>
      </p:sp>
      <p:pic>
        <p:nvPicPr>
          <p:cNvPr id="18" name="Imagen 17">
            <a:extLst>
              <a:ext uri="{FF2B5EF4-FFF2-40B4-BE49-F238E27FC236}">
                <a16:creationId xmlns:a16="http://schemas.microsoft.com/office/drawing/2014/main" id="{F86AB0A4-A68B-4A7B-8EAC-8C2FA5004819}"/>
              </a:ext>
            </a:extLst>
          </p:cNvPr>
          <p:cNvPicPr>
            <a:picLocks noChangeAspect="1"/>
          </p:cNvPicPr>
          <p:nvPr/>
        </p:nvPicPr>
        <p:blipFill>
          <a:blip r:embed="rId4"/>
          <a:stretch>
            <a:fillRect/>
          </a:stretch>
        </p:blipFill>
        <p:spPr>
          <a:xfrm>
            <a:off x="1642026" y="3495523"/>
            <a:ext cx="205029" cy="173485"/>
          </a:xfrm>
          <a:prstGeom prst="rect">
            <a:avLst/>
          </a:prstGeom>
        </p:spPr>
      </p:pic>
      <p:pic>
        <p:nvPicPr>
          <p:cNvPr id="19" name="Imagen 18">
            <a:extLst>
              <a:ext uri="{FF2B5EF4-FFF2-40B4-BE49-F238E27FC236}">
                <a16:creationId xmlns:a16="http://schemas.microsoft.com/office/drawing/2014/main" id="{477BE5C7-9633-40E9-A0AF-0C3628EF54B6}"/>
              </a:ext>
            </a:extLst>
          </p:cNvPr>
          <p:cNvPicPr>
            <a:picLocks noChangeAspect="1"/>
          </p:cNvPicPr>
          <p:nvPr/>
        </p:nvPicPr>
        <p:blipFill>
          <a:blip r:embed="rId4"/>
          <a:stretch>
            <a:fillRect/>
          </a:stretch>
        </p:blipFill>
        <p:spPr>
          <a:xfrm>
            <a:off x="1655669" y="4273745"/>
            <a:ext cx="205029" cy="173485"/>
          </a:xfrm>
          <a:prstGeom prst="rect">
            <a:avLst/>
          </a:prstGeom>
        </p:spPr>
      </p:pic>
      <p:sp>
        <p:nvSpPr>
          <p:cNvPr id="20" name="CuadroTexto 19">
            <a:extLst>
              <a:ext uri="{FF2B5EF4-FFF2-40B4-BE49-F238E27FC236}">
                <a16:creationId xmlns:a16="http://schemas.microsoft.com/office/drawing/2014/main" id="{F72B89DA-5B26-40F4-896F-B9A983CD3A13}"/>
              </a:ext>
            </a:extLst>
          </p:cNvPr>
          <p:cNvSpPr txBox="1"/>
          <p:nvPr/>
        </p:nvSpPr>
        <p:spPr>
          <a:xfrm>
            <a:off x="2087887" y="4187133"/>
            <a:ext cx="7024215" cy="646331"/>
          </a:xfrm>
          <a:prstGeom prst="rect">
            <a:avLst/>
          </a:prstGeom>
          <a:noFill/>
        </p:spPr>
        <p:txBody>
          <a:bodyPr wrap="square">
            <a:spAutoFit/>
          </a:bodyPr>
          <a:lstStyle/>
          <a:p>
            <a:r>
              <a:rPr lang="es-ES" dirty="0">
                <a:solidFill>
                  <a:schemeClr val="bg2">
                    <a:lumMod val="75000"/>
                  </a:schemeClr>
                </a:solidFill>
                <a:latin typeface="Arial" panose="020B0604020202020204" pitchFamily="34" charset="0"/>
                <a:cs typeface="Arial" panose="020B0604020202020204" pitchFamily="34" charset="0"/>
              </a:rPr>
              <a:t>El placer proporcionado por un deporte, favorece la producción de endorfinas, estas actúan como fármacos internos</a:t>
            </a:r>
            <a:endParaRPr lang="es-CO" dirty="0">
              <a:solidFill>
                <a:schemeClr val="bg2">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281817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C56FC406-BA5D-CB4E-8D1C-EEA4A245E74A}"/>
              </a:ext>
            </a:extLst>
          </p:cNvPr>
          <p:cNvPicPr>
            <a:picLocks noChangeAspect="1"/>
          </p:cNvPicPr>
          <p:nvPr/>
        </p:nvPicPr>
        <p:blipFill>
          <a:blip r:embed="rId2"/>
          <a:stretch>
            <a:fillRect/>
          </a:stretch>
        </p:blipFill>
        <p:spPr>
          <a:xfrm>
            <a:off x="0" y="8306"/>
            <a:ext cx="12192000" cy="6841388"/>
          </a:xfrm>
          <a:prstGeom prst="rect">
            <a:avLst/>
          </a:prstGeom>
        </p:spPr>
      </p:pic>
    </p:spTree>
    <p:extLst>
      <p:ext uri="{BB962C8B-B14F-4D97-AF65-F5344CB8AC3E}">
        <p14:creationId xmlns:p14="http://schemas.microsoft.com/office/powerpoint/2010/main" val="4076813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AB0AC1A9-AD08-43F6-A602-071FF23773CF}"/>
              </a:ext>
            </a:extLst>
          </p:cNvPr>
          <p:cNvSpPr/>
          <p:nvPr/>
        </p:nvSpPr>
        <p:spPr>
          <a:xfrm>
            <a:off x="6741041" y="5901969"/>
            <a:ext cx="5300461" cy="956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6" name="Imagen 5" descr="Un hombre con un traje de color rojo&#10;&#10;Descripción generada automáticamente con confianza media">
            <a:extLst>
              <a:ext uri="{FF2B5EF4-FFF2-40B4-BE49-F238E27FC236}">
                <a16:creationId xmlns:a16="http://schemas.microsoft.com/office/drawing/2014/main" id="{32FF9E27-0547-455C-A042-53C3B3D086A6}"/>
              </a:ext>
            </a:extLst>
          </p:cNvPr>
          <p:cNvPicPr>
            <a:picLocks noChangeAspect="1"/>
          </p:cNvPicPr>
          <p:nvPr/>
        </p:nvPicPr>
        <p:blipFill>
          <a:blip r:embed="rId2">
            <a:duotone>
              <a:prstClr val="black"/>
              <a:srgbClr val="E83566">
                <a:tint val="45000"/>
                <a:satMod val="400000"/>
              </a:srgbClr>
            </a:duotone>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8027163" y="0"/>
            <a:ext cx="4439479" cy="6858000"/>
          </a:xfrm>
          <a:prstGeom prst="rect">
            <a:avLst/>
          </a:prstGeom>
        </p:spPr>
      </p:pic>
      <p:sp>
        <p:nvSpPr>
          <p:cNvPr id="13" name="CuadroTexto 12">
            <a:extLst>
              <a:ext uri="{FF2B5EF4-FFF2-40B4-BE49-F238E27FC236}">
                <a16:creationId xmlns:a16="http://schemas.microsoft.com/office/drawing/2014/main" id="{21195222-055E-4FB7-A777-B5BD22FF96CD}"/>
              </a:ext>
            </a:extLst>
          </p:cNvPr>
          <p:cNvSpPr txBox="1"/>
          <p:nvPr/>
        </p:nvSpPr>
        <p:spPr>
          <a:xfrm>
            <a:off x="6122489" y="5150202"/>
            <a:ext cx="1863355" cy="1323439"/>
          </a:xfrm>
          <a:prstGeom prst="rect">
            <a:avLst/>
          </a:prstGeom>
          <a:noFill/>
        </p:spPr>
        <p:txBody>
          <a:bodyPr wrap="square">
            <a:spAutoFit/>
          </a:bodyPr>
          <a:lstStyle/>
          <a:p>
            <a:r>
              <a:rPr lang="es-ES" sz="8000" dirty="0" err="1">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rPr>
              <a:t>her</a:t>
            </a:r>
            <a:endParaRPr lang="es-CO" sz="8000"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endParaRPr>
          </a:p>
        </p:txBody>
      </p:sp>
      <p:sp>
        <p:nvSpPr>
          <p:cNvPr id="16" name="CuadroTexto 15">
            <a:extLst>
              <a:ext uri="{FF2B5EF4-FFF2-40B4-BE49-F238E27FC236}">
                <a16:creationId xmlns:a16="http://schemas.microsoft.com/office/drawing/2014/main" id="{94451CB9-F5BD-4B9C-B27B-04CF305AFCF6}"/>
              </a:ext>
            </a:extLst>
          </p:cNvPr>
          <p:cNvSpPr txBox="1"/>
          <p:nvPr/>
        </p:nvSpPr>
        <p:spPr>
          <a:xfrm>
            <a:off x="3442859" y="4780870"/>
            <a:ext cx="4255113" cy="369332"/>
          </a:xfrm>
          <a:prstGeom prst="rect">
            <a:avLst/>
          </a:prstGeom>
          <a:noFill/>
        </p:spPr>
        <p:txBody>
          <a:bodyPr wrap="square">
            <a:spAutoFit/>
          </a:bodyPr>
          <a:lstStyle/>
          <a:p>
            <a:r>
              <a:rPr lang="es-ES"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rPr>
              <a:t>¿En qué es inteligente una inteligencia?</a:t>
            </a:r>
            <a:endParaRPr lang="es-ES" b="1" dirty="0">
              <a:solidFill>
                <a:srgbClr val="5C739C"/>
              </a:solidFill>
              <a:latin typeface="Arial" panose="020B0604020202020204" pitchFamily="34" charset="0"/>
              <a:ea typeface="Cambria Math" panose="02040503050406030204" pitchFamily="18" charset="0"/>
              <a:cs typeface="Arial" panose="020B0604020202020204" pitchFamily="34" charset="0"/>
            </a:endParaRPr>
          </a:p>
        </p:txBody>
      </p:sp>
      <p:sp>
        <p:nvSpPr>
          <p:cNvPr id="18" name="CuadroTexto 17">
            <a:extLst>
              <a:ext uri="{FF2B5EF4-FFF2-40B4-BE49-F238E27FC236}">
                <a16:creationId xmlns:a16="http://schemas.microsoft.com/office/drawing/2014/main" id="{DE282F68-0491-4F42-8DAA-6543629CC38B}"/>
              </a:ext>
            </a:extLst>
          </p:cNvPr>
          <p:cNvSpPr txBox="1"/>
          <p:nvPr/>
        </p:nvSpPr>
        <p:spPr>
          <a:xfrm>
            <a:off x="4101244" y="1649820"/>
            <a:ext cx="4862397" cy="3046988"/>
          </a:xfrm>
          <a:prstGeom prst="rect">
            <a:avLst/>
          </a:prstGeom>
          <a:noFill/>
        </p:spPr>
        <p:txBody>
          <a:bodyPr wrap="square">
            <a:spAutoFit/>
          </a:bodyPr>
          <a:lstStyle/>
          <a:p>
            <a:r>
              <a:rPr lang="es-ES" sz="4800" b="1" dirty="0">
                <a:ln w="19050">
                  <a:solidFill>
                    <a:srgbClr val="5C739C"/>
                  </a:solidFill>
                </a:ln>
                <a:noFill/>
                <a:latin typeface="Arial" panose="020B0604020202020204" pitchFamily="34" charset="0"/>
                <a:cs typeface="Arial" panose="020B0604020202020204" pitchFamily="34" charset="0"/>
              </a:rPr>
              <a:t>¿Es posible enamorarse de una inteligencia artificial?</a:t>
            </a:r>
            <a:endParaRPr lang="es-CO" sz="4800" b="1" dirty="0">
              <a:ln w="19050">
                <a:solidFill>
                  <a:srgbClr val="5C739C"/>
                </a:solidFill>
              </a:ln>
              <a:noFill/>
              <a:latin typeface="Arial" panose="020B0604020202020204" pitchFamily="34" charset="0"/>
              <a:cs typeface="Arial" panose="020B0604020202020204" pitchFamily="34" charset="0"/>
            </a:endParaRPr>
          </a:p>
        </p:txBody>
      </p:sp>
      <p:pic>
        <p:nvPicPr>
          <p:cNvPr id="19" name="Imagen 18">
            <a:extLst>
              <a:ext uri="{FF2B5EF4-FFF2-40B4-BE49-F238E27FC236}">
                <a16:creationId xmlns:a16="http://schemas.microsoft.com/office/drawing/2014/main" id="{D137570A-E0C6-4ADB-BEC0-384E8C123FFB}"/>
              </a:ext>
            </a:extLst>
          </p:cNvPr>
          <p:cNvPicPr>
            <a:picLocks noChangeAspect="1"/>
          </p:cNvPicPr>
          <p:nvPr/>
        </p:nvPicPr>
        <p:blipFill>
          <a:blip r:embed="rId4"/>
          <a:stretch>
            <a:fillRect/>
          </a:stretch>
        </p:blipFill>
        <p:spPr>
          <a:xfrm>
            <a:off x="510100" y="3428999"/>
            <a:ext cx="205029" cy="173485"/>
          </a:xfrm>
          <a:prstGeom prst="rect">
            <a:avLst/>
          </a:prstGeom>
        </p:spPr>
      </p:pic>
      <p:pic>
        <p:nvPicPr>
          <p:cNvPr id="20" name="Imagen 19">
            <a:extLst>
              <a:ext uri="{FF2B5EF4-FFF2-40B4-BE49-F238E27FC236}">
                <a16:creationId xmlns:a16="http://schemas.microsoft.com/office/drawing/2014/main" id="{0633A5D9-F530-42EA-9762-A28F003B6898}"/>
              </a:ext>
            </a:extLst>
          </p:cNvPr>
          <p:cNvPicPr>
            <a:picLocks noChangeAspect="1"/>
          </p:cNvPicPr>
          <p:nvPr/>
        </p:nvPicPr>
        <p:blipFill>
          <a:blip r:embed="rId5"/>
          <a:stretch>
            <a:fillRect/>
          </a:stretch>
        </p:blipFill>
        <p:spPr>
          <a:xfrm rot="16200000">
            <a:off x="3449919" y="4227282"/>
            <a:ext cx="571500" cy="152400"/>
          </a:xfrm>
          <a:prstGeom prst="rect">
            <a:avLst/>
          </a:prstGeom>
        </p:spPr>
      </p:pic>
      <p:sp>
        <p:nvSpPr>
          <p:cNvPr id="8" name="CuadroTexto 7">
            <a:extLst>
              <a:ext uri="{FF2B5EF4-FFF2-40B4-BE49-F238E27FC236}">
                <a16:creationId xmlns:a16="http://schemas.microsoft.com/office/drawing/2014/main" id="{ECD690AD-2BCB-452B-8724-177C3929FB87}"/>
              </a:ext>
            </a:extLst>
          </p:cNvPr>
          <p:cNvSpPr txBox="1"/>
          <p:nvPr/>
        </p:nvSpPr>
        <p:spPr>
          <a:xfrm>
            <a:off x="5800764" y="4979987"/>
            <a:ext cx="2506806" cy="1446550"/>
          </a:xfrm>
          <a:prstGeom prst="rect">
            <a:avLst/>
          </a:prstGeom>
          <a:noFill/>
          <a:ln>
            <a:noFill/>
          </a:ln>
        </p:spPr>
        <p:txBody>
          <a:bodyPr wrap="square">
            <a:spAutoFit/>
          </a:bodyPr>
          <a:lstStyle/>
          <a:p>
            <a:r>
              <a:rPr lang="es-ES" sz="8800" dirty="0" err="1">
                <a:ln>
                  <a:solidFill>
                    <a:srgbClr val="E83566"/>
                  </a:solidFill>
                </a:ln>
                <a:noFill/>
                <a:latin typeface="Arial Black" panose="020B0A04020102020204" pitchFamily="34" charset="0"/>
                <a:ea typeface="Cambria Math" panose="02040503050406030204" pitchFamily="18" charset="0"/>
                <a:cs typeface="Arial" panose="020B0604020202020204" pitchFamily="34" charset="0"/>
              </a:rPr>
              <a:t>Her</a:t>
            </a:r>
            <a:endParaRPr lang="es-CO" sz="8800" dirty="0">
              <a:ln>
                <a:solidFill>
                  <a:srgbClr val="E83566"/>
                </a:solidFill>
              </a:ln>
              <a:noFill/>
              <a:latin typeface="Arial Black" panose="020B0A04020102020204" pitchFamily="34" charset="0"/>
            </a:endParaRPr>
          </a:p>
        </p:txBody>
      </p:sp>
      <p:sp>
        <p:nvSpPr>
          <p:cNvPr id="9" name="CuadroTexto 8">
            <a:extLst>
              <a:ext uri="{FF2B5EF4-FFF2-40B4-BE49-F238E27FC236}">
                <a16:creationId xmlns:a16="http://schemas.microsoft.com/office/drawing/2014/main" id="{717D3E32-53FB-4696-9613-C2EF9F93C81A}"/>
              </a:ext>
            </a:extLst>
          </p:cNvPr>
          <p:cNvSpPr txBox="1"/>
          <p:nvPr/>
        </p:nvSpPr>
        <p:spPr>
          <a:xfrm>
            <a:off x="690851" y="3304734"/>
            <a:ext cx="3334193" cy="646331"/>
          </a:xfrm>
          <a:prstGeom prst="rect">
            <a:avLst/>
          </a:prstGeom>
          <a:noFill/>
        </p:spPr>
        <p:txBody>
          <a:bodyPr wrap="square">
            <a:spAutoFit/>
          </a:bodyPr>
          <a:lstStyle/>
          <a:p>
            <a:r>
              <a:rPr lang="es-ES" sz="1800" b="1" dirty="0">
                <a:solidFill>
                  <a:schemeClr val="bg2">
                    <a:lumMod val="50000"/>
                  </a:schemeClr>
                </a:solidFill>
                <a:latin typeface="Arial" panose="020B0604020202020204" pitchFamily="34" charset="0"/>
                <a:ea typeface="Cambria Math" panose="02040503050406030204" pitchFamily="18" charset="0"/>
                <a:cs typeface="Arial" panose="020B0604020202020204" pitchFamily="34" charset="0"/>
              </a:rPr>
              <a:t>¿La inteligencia es una sola, </a:t>
            </a:r>
          </a:p>
          <a:p>
            <a:r>
              <a:rPr lang="es-ES" sz="1800" b="1" dirty="0">
                <a:solidFill>
                  <a:schemeClr val="bg2">
                    <a:lumMod val="50000"/>
                  </a:schemeClr>
                </a:solidFill>
                <a:latin typeface="Arial" panose="020B0604020202020204" pitchFamily="34" charset="0"/>
                <a:ea typeface="Cambria Math" panose="02040503050406030204" pitchFamily="18" charset="0"/>
                <a:cs typeface="Arial" panose="020B0604020202020204" pitchFamily="34" charset="0"/>
              </a:rPr>
              <a:t>o son varias inteligencias?</a:t>
            </a:r>
            <a:endParaRPr lang="es-CO" dirty="0">
              <a:solidFill>
                <a:schemeClr val="bg2">
                  <a:lumMod val="50000"/>
                </a:schemeClr>
              </a:solidFill>
            </a:endParaRPr>
          </a:p>
        </p:txBody>
      </p:sp>
      <p:sp>
        <p:nvSpPr>
          <p:cNvPr id="21" name="CuadroTexto 20">
            <a:extLst>
              <a:ext uri="{FF2B5EF4-FFF2-40B4-BE49-F238E27FC236}">
                <a16:creationId xmlns:a16="http://schemas.microsoft.com/office/drawing/2014/main" id="{F4EF8371-D43E-48B9-B19F-255414AC5D3F}"/>
              </a:ext>
            </a:extLst>
          </p:cNvPr>
          <p:cNvSpPr txBox="1"/>
          <p:nvPr/>
        </p:nvSpPr>
        <p:spPr>
          <a:xfrm>
            <a:off x="650449" y="1380047"/>
            <a:ext cx="2879560" cy="369332"/>
          </a:xfrm>
          <a:prstGeom prst="rect">
            <a:avLst/>
          </a:prstGeom>
          <a:noFill/>
        </p:spPr>
        <p:txBody>
          <a:bodyPr wrap="square">
            <a:spAutoFit/>
          </a:bodyPr>
          <a:lstStyle/>
          <a:p>
            <a:r>
              <a:rPr lang="es-CO" sz="1800" dirty="0">
                <a:solidFill>
                  <a:schemeClr val="bg1">
                    <a:lumMod val="75000"/>
                  </a:schemeClr>
                </a:solidFill>
                <a:latin typeface="Arial" panose="020B0604020202020204" pitchFamily="34" charset="0"/>
                <a:cs typeface="Arial" panose="020B0604020202020204" pitchFamily="34" charset="0"/>
              </a:rPr>
              <a:t>Inteligencia artificial</a:t>
            </a:r>
            <a:endParaRPr lang="es-CO" dirty="0">
              <a:solidFill>
                <a:schemeClr val="bg1">
                  <a:lumMod val="75000"/>
                </a:schemeClr>
              </a:solidFill>
            </a:endParaRPr>
          </a:p>
        </p:txBody>
      </p:sp>
    </p:spTree>
    <p:extLst>
      <p:ext uri="{BB962C8B-B14F-4D97-AF65-F5344CB8AC3E}">
        <p14:creationId xmlns:p14="http://schemas.microsoft.com/office/powerpoint/2010/main" val="2513493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A6CCF6B4-C133-4BC3-B2CB-0461EA3C6B0B}"/>
              </a:ext>
            </a:extLst>
          </p:cNvPr>
          <p:cNvSpPr txBox="1"/>
          <p:nvPr/>
        </p:nvSpPr>
        <p:spPr>
          <a:xfrm>
            <a:off x="3352181" y="3931344"/>
            <a:ext cx="4664768" cy="1446550"/>
          </a:xfrm>
          <a:prstGeom prst="rect">
            <a:avLst/>
          </a:prstGeom>
          <a:noFill/>
        </p:spPr>
        <p:txBody>
          <a:bodyPr wrap="square">
            <a:spAutoFit/>
          </a:bodyPr>
          <a:lstStyle/>
          <a:p>
            <a:r>
              <a:rPr lang="es-ES" sz="4400" dirty="0">
                <a:solidFill>
                  <a:srgbClr val="E83566"/>
                </a:solidFill>
                <a:latin typeface="Arial Black" panose="020B0A04020102020204" pitchFamily="34" charset="0"/>
                <a:cs typeface="Arial" panose="020B0604020202020204" pitchFamily="34" charset="0"/>
              </a:rPr>
              <a:t>¿Qué son los sentimientos?</a:t>
            </a:r>
            <a:endParaRPr lang="es-CO" sz="4000" dirty="0">
              <a:solidFill>
                <a:schemeClr val="bg2">
                  <a:lumMod val="25000"/>
                </a:schemeClr>
              </a:solidFill>
              <a:latin typeface="Arial Black" panose="020B0A04020102020204" pitchFamily="34" charset="0"/>
              <a:cs typeface="Arial" panose="020B0604020202020204" pitchFamily="34" charset="0"/>
            </a:endParaRPr>
          </a:p>
        </p:txBody>
      </p:sp>
      <p:sp>
        <p:nvSpPr>
          <p:cNvPr id="4" name="CuadroTexto 3">
            <a:extLst>
              <a:ext uri="{FF2B5EF4-FFF2-40B4-BE49-F238E27FC236}">
                <a16:creationId xmlns:a16="http://schemas.microsoft.com/office/drawing/2014/main" id="{5870F07C-C171-4997-B57E-0BC091068037}"/>
              </a:ext>
            </a:extLst>
          </p:cNvPr>
          <p:cNvSpPr txBox="1"/>
          <p:nvPr/>
        </p:nvSpPr>
        <p:spPr>
          <a:xfrm>
            <a:off x="7666072" y="2039951"/>
            <a:ext cx="3935245" cy="369332"/>
          </a:xfrm>
          <a:prstGeom prst="rect">
            <a:avLst/>
          </a:prstGeom>
          <a:noFill/>
        </p:spPr>
        <p:txBody>
          <a:bodyPr wrap="square">
            <a:spAutoFit/>
          </a:bodyPr>
          <a:lstStyle/>
          <a:p>
            <a:pPr algn="r"/>
            <a:r>
              <a:rPr lang="es-ES"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rPr>
              <a:t>¿Las máquinas tienen sentimientos?</a:t>
            </a:r>
            <a:endParaRPr lang="es-CO" dirty="0"/>
          </a:p>
        </p:txBody>
      </p:sp>
      <p:sp>
        <p:nvSpPr>
          <p:cNvPr id="5" name="CuadroTexto 4">
            <a:extLst>
              <a:ext uri="{FF2B5EF4-FFF2-40B4-BE49-F238E27FC236}">
                <a16:creationId xmlns:a16="http://schemas.microsoft.com/office/drawing/2014/main" id="{3D295D40-4F94-4BEE-A11B-B6C27F9BC152}"/>
              </a:ext>
            </a:extLst>
          </p:cNvPr>
          <p:cNvSpPr txBox="1"/>
          <p:nvPr/>
        </p:nvSpPr>
        <p:spPr>
          <a:xfrm>
            <a:off x="650449" y="1380047"/>
            <a:ext cx="2879560" cy="369332"/>
          </a:xfrm>
          <a:prstGeom prst="rect">
            <a:avLst/>
          </a:prstGeom>
          <a:noFill/>
        </p:spPr>
        <p:txBody>
          <a:bodyPr wrap="square">
            <a:spAutoFit/>
          </a:bodyPr>
          <a:lstStyle/>
          <a:p>
            <a:r>
              <a:rPr lang="es-CO" sz="1800" dirty="0">
                <a:solidFill>
                  <a:schemeClr val="bg1">
                    <a:lumMod val="75000"/>
                  </a:schemeClr>
                </a:solidFill>
                <a:latin typeface="Arial" panose="020B0604020202020204" pitchFamily="34" charset="0"/>
                <a:cs typeface="Arial" panose="020B0604020202020204" pitchFamily="34" charset="0"/>
              </a:rPr>
              <a:t>Inteligencia artificial</a:t>
            </a:r>
            <a:endParaRPr lang="es-CO" dirty="0">
              <a:solidFill>
                <a:schemeClr val="bg1">
                  <a:lumMod val="75000"/>
                </a:schemeClr>
              </a:solidFill>
            </a:endParaRPr>
          </a:p>
        </p:txBody>
      </p:sp>
      <p:pic>
        <p:nvPicPr>
          <p:cNvPr id="3" name="Imagen 2" descr="Imagen que contiene Forma&#10;&#10;Descripción generada automáticamente">
            <a:extLst>
              <a:ext uri="{FF2B5EF4-FFF2-40B4-BE49-F238E27FC236}">
                <a16:creationId xmlns:a16="http://schemas.microsoft.com/office/drawing/2014/main" id="{D564CEE5-198B-43E4-B3D0-6DEBB37BC305}"/>
              </a:ext>
            </a:extLst>
          </p:cNvPr>
          <p:cNvPicPr>
            <a:picLocks noChangeAspect="1"/>
          </p:cNvPicPr>
          <p:nvPr/>
        </p:nvPicPr>
        <p:blipFill>
          <a:blip r:embed="rId2">
            <a:duotone>
              <a:schemeClr val="bg2">
                <a:shade val="45000"/>
                <a:satMod val="135000"/>
              </a:schemeClr>
              <a:prstClr val="white"/>
            </a:duotone>
          </a:blip>
          <a:stretch>
            <a:fillRect/>
          </a:stretch>
        </p:blipFill>
        <p:spPr>
          <a:xfrm>
            <a:off x="7772414" y="725632"/>
            <a:ext cx="3743859" cy="1308829"/>
          </a:xfrm>
          <a:prstGeom prst="rect">
            <a:avLst/>
          </a:prstGeom>
        </p:spPr>
      </p:pic>
      <p:pic>
        <p:nvPicPr>
          <p:cNvPr id="9" name="Imagen 8" descr="Un niño sosteniendo un oso de peluche&#10;&#10;Descripción generada automáticamente con confianza baja">
            <a:extLst>
              <a:ext uri="{FF2B5EF4-FFF2-40B4-BE49-F238E27FC236}">
                <a16:creationId xmlns:a16="http://schemas.microsoft.com/office/drawing/2014/main" id="{5CF67CF8-2E12-45D6-9D3B-1010F836BC06}"/>
              </a:ext>
            </a:extLst>
          </p:cNvPr>
          <p:cNvPicPr>
            <a:picLocks noChangeAspect="1"/>
          </p:cNvPicPr>
          <p:nvPr/>
        </p:nvPicPr>
        <p:blipFill rotWithShape="1">
          <a:blip r:embed="rId3">
            <a:duotone>
              <a:prstClr val="black"/>
              <a:srgbClr val="5C739C">
                <a:tint val="45000"/>
                <a:satMod val="400000"/>
              </a:srgbClr>
            </a:duotone>
            <a:extLst>
              <a:ext uri="{BEBA8EAE-BF5A-486C-A8C5-ECC9F3942E4B}">
                <a14:imgProps xmlns:a14="http://schemas.microsoft.com/office/drawing/2010/main">
                  <a14:imgLayer r:embed="rId4">
                    <a14:imgEffect>
                      <a14:brightnessContrast bright="40000"/>
                    </a14:imgEffect>
                  </a14:imgLayer>
                </a14:imgProps>
              </a:ext>
            </a:extLst>
          </a:blip>
          <a:srcRect r="11069" b="10524"/>
          <a:stretch/>
        </p:blipFill>
        <p:spPr>
          <a:xfrm flipH="1">
            <a:off x="0" y="3363761"/>
            <a:ext cx="5158653" cy="3494239"/>
          </a:xfrm>
          <a:prstGeom prst="rect">
            <a:avLst/>
          </a:prstGeom>
        </p:spPr>
      </p:pic>
    </p:spTree>
    <p:extLst>
      <p:ext uri="{BB962C8B-B14F-4D97-AF65-F5344CB8AC3E}">
        <p14:creationId xmlns:p14="http://schemas.microsoft.com/office/powerpoint/2010/main" val="3380050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4"/>
          <a:stretch>
            <a:fillRect/>
          </a:stretch>
        </p:blipFill>
        <p:spPr>
          <a:xfrm rot="16200000">
            <a:off x="10763715" y="1015065"/>
            <a:ext cx="571500" cy="152400"/>
          </a:xfrm>
          <a:prstGeom prst="rect">
            <a:avLst/>
          </a:prstGeom>
        </p:spPr>
      </p:pic>
      <p:sp>
        <p:nvSpPr>
          <p:cNvPr id="16" name="Rectángulo 15">
            <a:extLst>
              <a:ext uri="{FF2B5EF4-FFF2-40B4-BE49-F238E27FC236}">
                <a16:creationId xmlns:a16="http://schemas.microsoft.com/office/drawing/2014/main" id="{2167DEB8-8D41-4C6D-B819-F266C2AAE715}"/>
              </a:ext>
            </a:extLst>
          </p:cNvPr>
          <p:cNvSpPr/>
          <p:nvPr/>
        </p:nvSpPr>
        <p:spPr>
          <a:xfrm>
            <a:off x="6575910" y="583433"/>
            <a:ext cx="4397355" cy="1015663"/>
          </a:xfrm>
          <a:prstGeom prst="rect">
            <a:avLst/>
          </a:prstGeom>
          <a:noFill/>
          <a:ln>
            <a:noFill/>
          </a:ln>
        </p:spPr>
        <p:txBody>
          <a:bodyPr wrap="square" lIns="91440" tIns="45720" rIns="91440" bIns="45720">
            <a:spAutoFit/>
          </a:bodyPr>
          <a:lstStyle/>
          <a:p>
            <a:pPr algn="ctr"/>
            <a:r>
              <a:rPr lang="es-ES"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Algoritmo</a:t>
            </a:r>
            <a:endParaRPr lang="es-ES" sz="6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lack" panose="020B0A04020102020204" pitchFamily="34" charset="0"/>
            </a:endParaRPr>
          </a:p>
        </p:txBody>
      </p:sp>
      <p:pic>
        <p:nvPicPr>
          <p:cNvPr id="2" name="boston_dynamics_kick">
            <a:hlinkClick r:id="" action="ppaction://media"/>
            <a:extLst>
              <a:ext uri="{FF2B5EF4-FFF2-40B4-BE49-F238E27FC236}">
                <a16:creationId xmlns:a16="http://schemas.microsoft.com/office/drawing/2014/main" id="{6EECCF10-67FF-48A2-8B9E-7A7BEE45A12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98612" y="1761903"/>
            <a:ext cx="7339616" cy="4128534"/>
          </a:xfrm>
          <a:prstGeom prst="rect">
            <a:avLst/>
          </a:prstGeom>
        </p:spPr>
      </p:pic>
    </p:spTree>
    <p:extLst>
      <p:ext uri="{BB962C8B-B14F-4D97-AF65-F5344CB8AC3E}">
        <p14:creationId xmlns:p14="http://schemas.microsoft.com/office/powerpoint/2010/main" val="4094001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B2B0F7C4-E67C-4D43-B26B-B2EA05DEC24A}"/>
              </a:ext>
            </a:extLst>
          </p:cNvPr>
          <p:cNvSpPr/>
          <p:nvPr/>
        </p:nvSpPr>
        <p:spPr>
          <a:xfrm>
            <a:off x="0" y="519462"/>
            <a:ext cx="5300461" cy="956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CuadroTexto 1">
            <a:extLst>
              <a:ext uri="{FF2B5EF4-FFF2-40B4-BE49-F238E27FC236}">
                <a16:creationId xmlns:a16="http://schemas.microsoft.com/office/drawing/2014/main" id="{FB10ED75-47F3-3047-9E3C-3A57DE50F599}"/>
              </a:ext>
            </a:extLst>
          </p:cNvPr>
          <p:cNvSpPr txBox="1"/>
          <p:nvPr/>
        </p:nvSpPr>
        <p:spPr>
          <a:xfrm>
            <a:off x="1079119" y="2046167"/>
            <a:ext cx="2024594"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algoritmos</a:t>
            </a:r>
          </a:p>
        </p:txBody>
      </p:sp>
      <p:pic>
        <p:nvPicPr>
          <p:cNvPr id="3" name="Imagen 2">
            <a:extLst>
              <a:ext uri="{FF2B5EF4-FFF2-40B4-BE49-F238E27FC236}">
                <a16:creationId xmlns:a16="http://schemas.microsoft.com/office/drawing/2014/main" id="{E20F7241-857B-DE46-B3E2-EE0DFE01E99C}"/>
              </a:ext>
            </a:extLst>
          </p:cNvPr>
          <p:cNvPicPr>
            <a:picLocks noChangeAspect="1"/>
          </p:cNvPicPr>
          <p:nvPr/>
        </p:nvPicPr>
        <p:blipFill>
          <a:blip r:embed="rId4"/>
          <a:stretch>
            <a:fillRect/>
          </a:stretch>
        </p:blipFill>
        <p:spPr>
          <a:xfrm>
            <a:off x="874090" y="2197813"/>
            <a:ext cx="194467" cy="173485"/>
          </a:xfrm>
          <a:prstGeom prst="rect">
            <a:avLst/>
          </a:prstGeom>
        </p:spPr>
      </p:pic>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5"/>
          <a:stretch>
            <a:fillRect/>
          </a:stretch>
        </p:blipFill>
        <p:spPr>
          <a:xfrm rot="16200000">
            <a:off x="8770936" y="2583947"/>
            <a:ext cx="571500" cy="144549"/>
          </a:xfrm>
          <a:prstGeom prst="rect">
            <a:avLst/>
          </a:prstGeom>
        </p:spPr>
      </p:pic>
      <p:sp>
        <p:nvSpPr>
          <p:cNvPr id="21" name="CuadroTexto 20">
            <a:extLst>
              <a:ext uri="{FF2B5EF4-FFF2-40B4-BE49-F238E27FC236}">
                <a16:creationId xmlns:a16="http://schemas.microsoft.com/office/drawing/2014/main" id="{56DD8F15-3FE8-4819-910C-31D5766136EF}"/>
              </a:ext>
            </a:extLst>
          </p:cNvPr>
          <p:cNvSpPr txBox="1"/>
          <p:nvPr/>
        </p:nvSpPr>
        <p:spPr>
          <a:xfrm>
            <a:off x="345879" y="4851992"/>
            <a:ext cx="4521276" cy="923330"/>
          </a:xfrm>
          <a:prstGeom prst="rect">
            <a:avLst/>
          </a:prstGeom>
          <a:noFill/>
        </p:spPr>
        <p:txBody>
          <a:bodyPr wrap="square">
            <a:spAutoFit/>
          </a:bodyPr>
          <a:lstStyle/>
          <a:p>
            <a:r>
              <a:rPr lang="es-ES" dirty="0">
                <a:solidFill>
                  <a:schemeClr val="bg2">
                    <a:lumMod val="50000"/>
                  </a:schemeClr>
                </a:solidFill>
                <a:latin typeface="Arial" panose="020B0604020202020204" pitchFamily="34" charset="0"/>
                <a:ea typeface="Cambria Math" panose="02040503050406030204" pitchFamily="18" charset="0"/>
                <a:cs typeface="Arial" panose="020B0604020202020204" pitchFamily="34" charset="0"/>
              </a:rPr>
              <a:t>La naturaleza, ya tiene resueltos muchos de los requerimientos que hemos tenido y tendremos a lo largo de nuestra vida </a:t>
            </a:r>
          </a:p>
        </p:txBody>
      </p:sp>
      <p:pic>
        <p:nvPicPr>
          <p:cNvPr id="9" name="boston_dynamics_punch_02">
            <a:hlinkClick r:id="" action="ppaction://media"/>
            <a:extLst>
              <a:ext uri="{FF2B5EF4-FFF2-40B4-BE49-F238E27FC236}">
                <a16:creationId xmlns:a16="http://schemas.microsoft.com/office/drawing/2014/main" id="{8D4AA3E2-694E-4B0F-A086-2AF72B26457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893823" y="942595"/>
            <a:ext cx="8591514" cy="4832727"/>
          </a:xfrm>
          <a:prstGeom prst="rect">
            <a:avLst/>
          </a:prstGeom>
        </p:spPr>
      </p:pic>
      <p:sp>
        <p:nvSpPr>
          <p:cNvPr id="14" name="CuadroTexto 13">
            <a:extLst>
              <a:ext uri="{FF2B5EF4-FFF2-40B4-BE49-F238E27FC236}">
                <a16:creationId xmlns:a16="http://schemas.microsoft.com/office/drawing/2014/main" id="{6765C925-4519-411B-ADC8-35EED63D94AB}"/>
              </a:ext>
            </a:extLst>
          </p:cNvPr>
          <p:cNvSpPr txBox="1"/>
          <p:nvPr/>
        </p:nvSpPr>
        <p:spPr>
          <a:xfrm>
            <a:off x="689178" y="2180140"/>
            <a:ext cx="7669553" cy="1446550"/>
          </a:xfrm>
          <a:prstGeom prst="rect">
            <a:avLst/>
          </a:prstGeom>
          <a:noFill/>
        </p:spPr>
        <p:txBody>
          <a:bodyPr wrap="square" rtlCol="0">
            <a:spAutoFit/>
          </a:bodyPr>
          <a:lstStyle/>
          <a:p>
            <a:r>
              <a:rPr lang="es-CO" sz="8800" b="1" dirty="0">
                <a:ln w="19050">
                  <a:solidFill>
                    <a:srgbClr val="5C739C"/>
                  </a:solidFill>
                </a:ln>
                <a:solidFill>
                  <a:schemeClr val="bg1"/>
                </a:solidFill>
                <a:latin typeface="Arial" panose="020B0604020202020204" pitchFamily="34" charset="0"/>
                <a:cs typeface="Arial" panose="020B0604020202020204" pitchFamily="34" charset="0"/>
              </a:rPr>
              <a:t>B</a:t>
            </a:r>
            <a:r>
              <a:rPr lang="es-CO" sz="8800" b="1" dirty="0">
                <a:ln w="19050">
                  <a:solidFill>
                    <a:srgbClr val="5C739C"/>
                  </a:solidFill>
                </a:ln>
                <a:noFill/>
                <a:latin typeface="Arial" panose="020B0604020202020204" pitchFamily="34" charset="0"/>
                <a:cs typeface="Arial" panose="020B0604020202020204" pitchFamily="34" charset="0"/>
              </a:rPr>
              <a:t>io</a:t>
            </a:r>
            <a:r>
              <a:rPr lang="es-CO" sz="8800" b="1" dirty="0">
                <a:ln w="19050">
                  <a:solidFill>
                    <a:srgbClr val="5C739C"/>
                  </a:solidFill>
                </a:ln>
                <a:solidFill>
                  <a:schemeClr val="bg1"/>
                </a:solidFill>
                <a:latin typeface="Arial" panose="020B0604020202020204" pitchFamily="34" charset="0"/>
                <a:cs typeface="Arial" panose="020B0604020202020204" pitchFamily="34" charset="0"/>
              </a:rPr>
              <a:t>in</a:t>
            </a:r>
            <a:r>
              <a:rPr lang="es-CO" sz="8800" b="1" dirty="0">
                <a:ln w="19050">
                  <a:solidFill>
                    <a:srgbClr val="5C739C"/>
                  </a:solidFill>
                </a:ln>
                <a:noFill/>
                <a:latin typeface="Arial" panose="020B0604020202020204" pitchFamily="34" charset="0"/>
                <a:cs typeface="Arial" panose="020B0604020202020204" pitchFamily="34" charset="0"/>
              </a:rPr>
              <a:t>spirados</a:t>
            </a:r>
          </a:p>
        </p:txBody>
      </p:sp>
    </p:spTree>
    <p:extLst>
      <p:ext uri="{BB962C8B-B14F-4D97-AF65-F5344CB8AC3E}">
        <p14:creationId xmlns:p14="http://schemas.microsoft.com/office/powerpoint/2010/main" val="1900218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5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B10ED75-47F3-3047-9E3C-3A57DE50F599}"/>
              </a:ext>
            </a:extLst>
          </p:cNvPr>
          <p:cNvSpPr txBox="1"/>
          <p:nvPr/>
        </p:nvSpPr>
        <p:spPr>
          <a:xfrm>
            <a:off x="6248400" y="4433544"/>
            <a:ext cx="798648"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CPU</a:t>
            </a:r>
          </a:p>
        </p:txBody>
      </p:sp>
      <p:pic>
        <p:nvPicPr>
          <p:cNvPr id="3" name="Imagen 2">
            <a:extLst>
              <a:ext uri="{FF2B5EF4-FFF2-40B4-BE49-F238E27FC236}">
                <a16:creationId xmlns:a16="http://schemas.microsoft.com/office/drawing/2014/main" id="{E20F7241-857B-DE46-B3E2-EE0DFE01E99C}"/>
              </a:ext>
            </a:extLst>
          </p:cNvPr>
          <p:cNvPicPr>
            <a:picLocks noChangeAspect="1"/>
          </p:cNvPicPr>
          <p:nvPr/>
        </p:nvPicPr>
        <p:blipFill>
          <a:blip r:embed="rId2"/>
          <a:stretch>
            <a:fillRect/>
          </a:stretch>
        </p:blipFill>
        <p:spPr>
          <a:xfrm>
            <a:off x="2091624" y="3828729"/>
            <a:ext cx="205029" cy="173485"/>
          </a:xfrm>
          <a:prstGeom prst="rect">
            <a:avLst/>
          </a:prstGeom>
        </p:spPr>
      </p:pic>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3"/>
          <a:stretch>
            <a:fillRect/>
          </a:stretch>
        </p:blipFill>
        <p:spPr>
          <a:xfrm rot="16200000">
            <a:off x="5929599" y="4740418"/>
            <a:ext cx="571500" cy="152400"/>
          </a:xfrm>
          <a:prstGeom prst="rect">
            <a:avLst/>
          </a:prstGeom>
        </p:spPr>
      </p:pic>
      <p:sp>
        <p:nvSpPr>
          <p:cNvPr id="19" name="CuadroTexto 18">
            <a:extLst>
              <a:ext uri="{FF2B5EF4-FFF2-40B4-BE49-F238E27FC236}">
                <a16:creationId xmlns:a16="http://schemas.microsoft.com/office/drawing/2014/main" id="{7B3CDDAF-FB77-4A76-81E6-32EED64DCC8B}"/>
              </a:ext>
            </a:extLst>
          </p:cNvPr>
          <p:cNvSpPr txBox="1"/>
          <p:nvPr/>
        </p:nvSpPr>
        <p:spPr>
          <a:xfrm>
            <a:off x="6248400" y="4816618"/>
            <a:ext cx="3749938" cy="369332"/>
          </a:xfrm>
          <a:prstGeom prst="rect">
            <a:avLst/>
          </a:prstGeom>
          <a:noFill/>
        </p:spPr>
        <p:txBody>
          <a:bodyPr wrap="square">
            <a:spAutoFit/>
          </a:bodyPr>
          <a:lstStyle>
            <a:defPPr>
              <a:defRPr lang="es-CO"/>
            </a:defPPr>
            <a:lvl1pPr>
              <a:defRPr>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defRPr>
            </a:lvl1pPr>
          </a:lstStyle>
          <a:p>
            <a:r>
              <a:rPr lang="es-ES" dirty="0">
                <a:solidFill>
                  <a:schemeClr val="bg2">
                    <a:lumMod val="25000"/>
                  </a:schemeClr>
                </a:solidFill>
              </a:rPr>
              <a:t>Unidad central de procesamiento</a:t>
            </a:r>
          </a:p>
        </p:txBody>
      </p:sp>
      <p:sp>
        <p:nvSpPr>
          <p:cNvPr id="9" name="Rectángulo 8">
            <a:extLst>
              <a:ext uri="{FF2B5EF4-FFF2-40B4-BE49-F238E27FC236}">
                <a16:creationId xmlns:a16="http://schemas.microsoft.com/office/drawing/2014/main" id="{C85ABDBB-B183-463D-9E22-6EF5819862C3}"/>
              </a:ext>
            </a:extLst>
          </p:cNvPr>
          <p:cNvSpPr/>
          <p:nvPr/>
        </p:nvSpPr>
        <p:spPr>
          <a:xfrm>
            <a:off x="0" y="0"/>
            <a:ext cx="4027307" cy="1608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CuadroTexto 13">
            <a:extLst>
              <a:ext uri="{FF2B5EF4-FFF2-40B4-BE49-F238E27FC236}">
                <a16:creationId xmlns:a16="http://schemas.microsoft.com/office/drawing/2014/main" id="{6765C925-4519-411B-ADC8-35EED63D94AB}"/>
              </a:ext>
            </a:extLst>
          </p:cNvPr>
          <p:cNvSpPr txBox="1"/>
          <p:nvPr/>
        </p:nvSpPr>
        <p:spPr>
          <a:xfrm rot="16200000">
            <a:off x="-1568121" y="2867782"/>
            <a:ext cx="6508856" cy="1015663"/>
          </a:xfrm>
          <a:prstGeom prst="rect">
            <a:avLst/>
          </a:prstGeom>
          <a:noFill/>
        </p:spPr>
        <p:txBody>
          <a:bodyPr wrap="square" rtlCol="0">
            <a:spAutoFit/>
          </a:bodyPr>
          <a:lstStyle/>
          <a:p>
            <a:r>
              <a:rPr lang="es-CO" sz="6000" b="1" dirty="0">
                <a:ln w="19050">
                  <a:solidFill>
                    <a:srgbClr val="5C739C"/>
                  </a:solidFill>
                </a:ln>
                <a:noFill/>
                <a:latin typeface="Arial" panose="020B0604020202020204" pitchFamily="34" charset="0"/>
                <a:cs typeface="Arial" panose="020B0604020202020204" pitchFamily="34" charset="0"/>
              </a:rPr>
              <a:t>Microprocesador</a:t>
            </a:r>
          </a:p>
        </p:txBody>
      </p:sp>
      <p:sp>
        <p:nvSpPr>
          <p:cNvPr id="15" name="CuadroTexto 14">
            <a:extLst>
              <a:ext uri="{FF2B5EF4-FFF2-40B4-BE49-F238E27FC236}">
                <a16:creationId xmlns:a16="http://schemas.microsoft.com/office/drawing/2014/main" id="{81BDA524-16D4-4104-93E2-64214AB4CD55}"/>
              </a:ext>
            </a:extLst>
          </p:cNvPr>
          <p:cNvSpPr txBox="1"/>
          <p:nvPr/>
        </p:nvSpPr>
        <p:spPr>
          <a:xfrm rot="16200000">
            <a:off x="7554652" y="1102619"/>
            <a:ext cx="2978532" cy="1015663"/>
          </a:xfrm>
          <a:prstGeom prst="rect">
            <a:avLst/>
          </a:prstGeom>
          <a:noFill/>
        </p:spPr>
        <p:txBody>
          <a:bodyPr wrap="square" rtlCol="0">
            <a:spAutoFit/>
          </a:bodyPr>
          <a:lstStyle/>
          <a:p>
            <a:r>
              <a:rPr lang="es-CO" sz="6000" b="1" dirty="0">
                <a:ln w="19050">
                  <a:solidFill>
                    <a:srgbClr val="5C739C"/>
                  </a:solidFill>
                </a:ln>
                <a:noFill/>
                <a:latin typeface="Arial" panose="020B0604020202020204" pitchFamily="34" charset="0"/>
                <a:cs typeface="Arial" panose="020B0604020202020204" pitchFamily="34" charset="0"/>
              </a:rPr>
              <a:t>cerebro</a:t>
            </a:r>
          </a:p>
        </p:txBody>
      </p:sp>
      <p:pic>
        <p:nvPicPr>
          <p:cNvPr id="16" name="Imagen 15">
            <a:extLst>
              <a:ext uri="{FF2B5EF4-FFF2-40B4-BE49-F238E27FC236}">
                <a16:creationId xmlns:a16="http://schemas.microsoft.com/office/drawing/2014/main" id="{C34DF210-A0DE-4CDD-8DE6-05650AB5711F}"/>
              </a:ext>
            </a:extLst>
          </p:cNvPr>
          <p:cNvPicPr>
            <a:picLocks noChangeAspect="1"/>
          </p:cNvPicPr>
          <p:nvPr/>
        </p:nvPicPr>
        <p:blipFill>
          <a:blip r:embed="rId2"/>
          <a:stretch>
            <a:fillRect/>
          </a:stretch>
        </p:blipFill>
        <p:spPr>
          <a:xfrm>
            <a:off x="8563524" y="1953629"/>
            <a:ext cx="205029" cy="173485"/>
          </a:xfrm>
          <a:prstGeom prst="rect">
            <a:avLst/>
          </a:prstGeom>
        </p:spPr>
      </p:pic>
      <p:sp>
        <p:nvSpPr>
          <p:cNvPr id="17" name="CuadroTexto 16">
            <a:extLst>
              <a:ext uri="{FF2B5EF4-FFF2-40B4-BE49-F238E27FC236}">
                <a16:creationId xmlns:a16="http://schemas.microsoft.com/office/drawing/2014/main" id="{E06B45AE-03E3-4C2E-9C95-4DDB2D1ADB86}"/>
              </a:ext>
            </a:extLst>
          </p:cNvPr>
          <p:cNvSpPr txBox="1"/>
          <p:nvPr/>
        </p:nvSpPr>
        <p:spPr>
          <a:xfrm>
            <a:off x="7987229" y="3669818"/>
            <a:ext cx="2544896" cy="307777"/>
          </a:xfrm>
          <a:prstGeom prst="rect">
            <a:avLst/>
          </a:prstGeom>
          <a:noFill/>
        </p:spPr>
        <p:txBody>
          <a:bodyPr wrap="square">
            <a:spAutoFit/>
          </a:bodyPr>
          <a:lstStyle>
            <a:defPPr>
              <a:defRPr lang="es-CO"/>
            </a:defPPr>
            <a:lvl1pPr>
              <a:defRPr>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defRPr>
            </a:lvl1pPr>
          </a:lstStyle>
          <a:p>
            <a:r>
              <a:rPr lang="es-ES" sz="1400" dirty="0"/>
              <a:t>Una sola cosa a la vez</a:t>
            </a:r>
          </a:p>
        </p:txBody>
      </p:sp>
      <p:sp>
        <p:nvSpPr>
          <p:cNvPr id="18" name="CuadroTexto 17">
            <a:extLst>
              <a:ext uri="{FF2B5EF4-FFF2-40B4-BE49-F238E27FC236}">
                <a16:creationId xmlns:a16="http://schemas.microsoft.com/office/drawing/2014/main" id="{642F457C-F811-4AA8-98C8-469EB853F350}"/>
              </a:ext>
            </a:extLst>
          </p:cNvPr>
          <p:cNvSpPr txBox="1"/>
          <p:nvPr/>
        </p:nvSpPr>
        <p:spPr>
          <a:xfrm>
            <a:off x="2276779" y="5697459"/>
            <a:ext cx="2544896" cy="523220"/>
          </a:xfrm>
          <a:prstGeom prst="rect">
            <a:avLst/>
          </a:prstGeom>
          <a:noFill/>
        </p:spPr>
        <p:txBody>
          <a:bodyPr wrap="square">
            <a:spAutoFit/>
          </a:bodyPr>
          <a:lstStyle>
            <a:defPPr>
              <a:defRPr lang="es-CO"/>
            </a:defPPr>
            <a:lvl1pPr>
              <a:defRPr>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defRPr>
            </a:lvl1pPr>
          </a:lstStyle>
          <a:p>
            <a:r>
              <a:rPr lang="es-ES" sz="1400" dirty="0"/>
              <a:t>Multiproceso, varios cerebros - actualidad</a:t>
            </a:r>
          </a:p>
        </p:txBody>
      </p:sp>
    </p:spTree>
    <p:extLst>
      <p:ext uri="{BB962C8B-B14F-4D97-AF65-F5344CB8AC3E}">
        <p14:creationId xmlns:p14="http://schemas.microsoft.com/office/powerpoint/2010/main" val="1704546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Dibujo en blanco y negro&#10;&#10;Descripción generada automáticamente con confianza baja">
            <a:extLst>
              <a:ext uri="{FF2B5EF4-FFF2-40B4-BE49-F238E27FC236}">
                <a16:creationId xmlns:a16="http://schemas.microsoft.com/office/drawing/2014/main" id="{34552CEA-EE78-4C47-920F-CC464BE4BA5B}"/>
              </a:ext>
            </a:extLst>
          </p:cNvPr>
          <p:cNvPicPr>
            <a:picLocks noChangeAspect="1"/>
          </p:cNvPicPr>
          <p:nvPr/>
        </p:nvPicPr>
        <p:blipFill>
          <a:blip r:embed="rId2">
            <a:duotone>
              <a:schemeClr val="bg2">
                <a:shade val="45000"/>
                <a:satMod val="135000"/>
              </a:schemeClr>
              <a:prstClr val="white"/>
            </a:duotone>
            <a:alphaModFix/>
            <a:extLst>
              <a:ext uri="{BEBA8EAE-BF5A-486C-A8C5-ECC9F3942E4B}">
                <a14:imgProps xmlns:a14="http://schemas.microsoft.com/office/drawing/2010/main">
                  <a14:imgLayer r:embed="rId3">
                    <a14:imgEffect>
                      <a14:brightnessContrast bright="40000"/>
                    </a14:imgEffect>
                  </a14:imgLayer>
                </a14:imgProps>
              </a:ext>
            </a:extLst>
          </a:blip>
          <a:stretch>
            <a:fillRect/>
          </a:stretch>
        </p:blipFill>
        <p:spPr>
          <a:xfrm>
            <a:off x="440746" y="3365107"/>
            <a:ext cx="2857500" cy="2857500"/>
          </a:xfrm>
          <a:prstGeom prst="rect">
            <a:avLst/>
          </a:prstGeom>
        </p:spPr>
      </p:pic>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4"/>
          <a:stretch>
            <a:fillRect/>
          </a:stretch>
        </p:blipFill>
        <p:spPr>
          <a:xfrm>
            <a:off x="1652125" y="3265967"/>
            <a:ext cx="571500" cy="152400"/>
          </a:xfrm>
          <a:prstGeom prst="rect">
            <a:avLst/>
          </a:prstGeom>
        </p:spPr>
      </p:pic>
      <p:sp>
        <p:nvSpPr>
          <p:cNvPr id="20" name="CuadroTexto 19">
            <a:extLst>
              <a:ext uri="{FF2B5EF4-FFF2-40B4-BE49-F238E27FC236}">
                <a16:creationId xmlns:a16="http://schemas.microsoft.com/office/drawing/2014/main" id="{45034960-8DE3-40CF-9468-654D765CF2AC}"/>
              </a:ext>
            </a:extLst>
          </p:cNvPr>
          <p:cNvSpPr txBox="1"/>
          <p:nvPr/>
        </p:nvSpPr>
        <p:spPr>
          <a:xfrm>
            <a:off x="2221838" y="2967535"/>
            <a:ext cx="4199243" cy="1200329"/>
          </a:xfrm>
          <a:prstGeom prst="rect">
            <a:avLst/>
          </a:prstGeom>
          <a:noFill/>
        </p:spPr>
        <p:txBody>
          <a:bodyPr wrap="square">
            <a:spAutoFit/>
          </a:bodyPr>
          <a:lstStyle/>
          <a:p>
            <a:r>
              <a:rPr lang="en-US" sz="7200" dirty="0">
                <a:ln>
                  <a:solidFill>
                    <a:srgbClr val="E83566"/>
                  </a:solidFill>
                </a:ln>
                <a:solidFill>
                  <a:srgbClr val="E83566"/>
                </a:solidFill>
                <a:latin typeface="Arial Black" panose="020B0A04020102020204" pitchFamily="34" charset="0"/>
                <a:ea typeface="Cambria Math" panose="02040503050406030204" pitchFamily="18" charset="0"/>
              </a:rPr>
              <a:t>M</a:t>
            </a:r>
            <a:r>
              <a:rPr lang="en-US" sz="7200" dirty="0">
                <a:ln>
                  <a:solidFill>
                    <a:srgbClr val="E83566"/>
                  </a:solidFill>
                </a:ln>
                <a:noFill/>
                <a:latin typeface="Arial Black" panose="020B0A04020102020204" pitchFamily="34" charset="0"/>
                <a:ea typeface="Cambria Math" panose="02040503050406030204" pitchFamily="18" charset="0"/>
              </a:rPr>
              <a:t>oore</a:t>
            </a:r>
            <a:endParaRPr lang="es-CO" sz="7200" dirty="0">
              <a:ln>
                <a:solidFill>
                  <a:srgbClr val="E83566"/>
                </a:solidFill>
              </a:ln>
              <a:noFill/>
              <a:latin typeface="Arial Black" panose="020B0A04020102020204" pitchFamily="34" charset="0"/>
            </a:endParaRPr>
          </a:p>
        </p:txBody>
      </p:sp>
      <p:sp>
        <p:nvSpPr>
          <p:cNvPr id="21" name="CuadroTexto 20">
            <a:extLst>
              <a:ext uri="{FF2B5EF4-FFF2-40B4-BE49-F238E27FC236}">
                <a16:creationId xmlns:a16="http://schemas.microsoft.com/office/drawing/2014/main" id="{5AB5D8CF-20F9-4EED-A0E2-3A4538424758}"/>
              </a:ext>
            </a:extLst>
          </p:cNvPr>
          <p:cNvSpPr txBox="1"/>
          <p:nvPr/>
        </p:nvSpPr>
        <p:spPr>
          <a:xfrm>
            <a:off x="3125728" y="2867909"/>
            <a:ext cx="701871"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Ley</a:t>
            </a:r>
          </a:p>
        </p:txBody>
      </p:sp>
      <p:sp>
        <p:nvSpPr>
          <p:cNvPr id="26" name="CuadroTexto 25">
            <a:extLst>
              <a:ext uri="{FF2B5EF4-FFF2-40B4-BE49-F238E27FC236}">
                <a16:creationId xmlns:a16="http://schemas.microsoft.com/office/drawing/2014/main" id="{5DD91B60-B759-497C-AE37-E63A3643A51C}"/>
              </a:ext>
            </a:extLst>
          </p:cNvPr>
          <p:cNvSpPr txBox="1"/>
          <p:nvPr/>
        </p:nvSpPr>
        <p:spPr>
          <a:xfrm>
            <a:off x="5617348" y="1951872"/>
            <a:ext cx="4352813" cy="2031325"/>
          </a:xfrm>
          <a:prstGeom prst="rect">
            <a:avLst/>
          </a:prstGeom>
          <a:noFill/>
        </p:spPr>
        <p:txBody>
          <a:bodyPr wrap="square">
            <a:spAutoFit/>
          </a:bodyPr>
          <a:lstStyle>
            <a:defPPr>
              <a:defRPr lang="es-CO"/>
            </a:defPPr>
            <a:lvl1pPr>
              <a:defRPr>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defRPr>
            </a:lvl1pPr>
          </a:lstStyle>
          <a:p>
            <a:r>
              <a:rPr lang="es-ES" dirty="0">
                <a:solidFill>
                  <a:schemeClr val="bg2">
                    <a:lumMod val="25000"/>
                  </a:schemeClr>
                </a:solidFill>
              </a:rPr>
              <a:t>La complejidad de los componentes de costes mínimos se ha incrementado a un ritmo de aproximadamente un factor de dos por año –señalo-. No hay motivos para creer que no vaya a mantenerse casi constante a lo largo de los próximos diez años como mínimo.</a:t>
            </a:r>
          </a:p>
        </p:txBody>
      </p:sp>
      <p:sp>
        <p:nvSpPr>
          <p:cNvPr id="9" name="Rectángulo 8">
            <a:extLst>
              <a:ext uri="{FF2B5EF4-FFF2-40B4-BE49-F238E27FC236}">
                <a16:creationId xmlns:a16="http://schemas.microsoft.com/office/drawing/2014/main" id="{C7D3B255-5050-45FA-B3F2-013925738ADB}"/>
              </a:ext>
            </a:extLst>
          </p:cNvPr>
          <p:cNvSpPr/>
          <p:nvPr/>
        </p:nvSpPr>
        <p:spPr>
          <a:xfrm>
            <a:off x="3125728" y="3868665"/>
            <a:ext cx="2354861" cy="1015663"/>
          </a:xfrm>
          <a:prstGeom prst="rect">
            <a:avLst/>
          </a:prstGeom>
          <a:noFill/>
          <a:ln>
            <a:noFill/>
          </a:ln>
        </p:spPr>
        <p:txBody>
          <a:bodyPr wrap="square" lIns="91440" tIns="45720" rIns="91440" bIns="45720">
            <a:spAutoFit/>
          </a:bodyPr>
          <a:lstStyle/>
          <a:p>
            <a:pPr algn="ctr"/>
            <a:r>
              <a:rPr lang="es-ES"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1965</a:t>
            </a:r>
            <a:endParaRPr lang="es-ES" sz="6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lack" panose="020B0A04020102020204" pitchFamily="34" charset="0"/>
            </a:endParaRPr>
          </a:p>
        </p:txBody>
      </p:sp>
      <p:sp>
        <p:nvSpPr>
          <p:cNvPr id="10" name="CuadroTexto 9">
            <a:extLst>
              <a:ext uri="{FF2B5EF4-FFF2-40B4-BE49-F238E27FC236}">
                <a16:creationId xmlns:a16="http://schemas.microsoft.com/office/drawing/2014/main" id="{757F6AC2-DBC2-42F1-9001-249E76EBA4C2}"/>
              </a:ext>
            </a:extLst>
          </p:cNvPr>
          <p:cNvSpPr txBox="1"/>
          <p:nvPr/>
        </p:nvSpPr>
        <p:spPr>
          <a:xfrm>
            <a:off x="5617348" y="4528495"/>
            <a:ext cx="4352813" cy="1477328"/>
          </a:xfrm>
          <a:prstGeom prst="rect">
            <a:avLst/>
          </a:prstGeom>
          <a:noFill/>
        </p:spPr>
        <p:txBody>
          <a:bodyPr wrap="square">
            <a:spAutoFit/>
          </a:bodyPr>
          <a:lstStyle>
            <a:defPPr>
              <a:defRPr lang="es-CO"/>
            </a:defPPr>
            <a:lvl1pPr>
              <a:defRPr>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defRPr>
            </a:lvl1pPr>
          </a:lstStyle>
          <a:p>
            <a:r>
              <a:rPr lang="es-ES" dirty="0">
                <a:solidFill>
                  <a:schemeClr val="bg2">
                    <a:lumMod val="50000"/>
                  </a:schemeClr>
                </a:solidFill>
              </a:rPr>
              <a:t>Pasados 10 años, se comprobó que tenía razón, entonces Moore modificó su ley; redujo el índice a la mitad y profetizó que el número de transistores se duplicaría cada dos años.</a:t>
            </a:r>
          </a:p>
        </p:txBody>
      </p:sp>
      <p:sp>
        <p:nvSpPr>
          <p:cNvPr id="14" name="CuadroTexto 13">
            <a:extLst>
              <a:ext uri="{FF2B5EF4-FFF2-40B4-BE49-F238E27FC236}">
                <a16:creationId xmlns:a16="http://schemas.microsoft.com/office/drawing/2014/main" id="{4CC0738C-D917-499A-A093-FB2E9E5C53D3}"/>
              </a:ext>
            </a:extLst>
          </p:cNvPr>
          <p:cNvSpPr txBox="1"/>
          <p:nvPr/>
        </p:nvSpPr>
        <p:spPr>
          <a:xfrm>
            <a:off x="2061143" y="5619413"/>
            <a:ext cx="2129170" cy="646331"/>
          </a:xfrm>
          <a:prstGeom prst="rect">
            <a:avLst/>
          </a:prstGeom>
          <a:noFill/>
        </p:spPr>
        <p:txBody>
          <a:bodyPr wrap="square">
            <a:spAutoFit/>
          </a:bodyPr>
          <a:lstStyle/>
          <a:p>
            <a:r>
              <a:rPr lang="es-ES" sz="1200" dirty="0">
                <a:solidFill>
                  <a:schemeClr val="tx1">
                    <a:lumMod val="65000"/>
                    <a:lumOff val="35000"/>
                  </a:schemeClr>
                </a:solidFill>
                <a:latin typeface="Arial" panose="020B0604020202020204" pitchFamily="34" charset="0"/>
                <a:cs typeface="Arial" panose="020B0604020202020204" pitchFamily="34" charset="0"/>
              </a:rPr>
              <a:t>"un método y un aparato para controlar corrientes eléctricas" </a:t>
            </a:r>
            <a:endParaRPr lang="es-CO" sz="12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19" name="Imagen 18" descr="Imagen en blanco y negro&#10;&#10;Descripción generada automáticamente con confianza media">
            <a:extLst>
              <a:ext uri="{FF2B5EF4-FFF2-40B4-BE49-F238E27FC236}">
                <a16:creationId xmlns:a16="http://schemas.microsoft.com/office/drawing/2014/main" id="{DFEE7F0C-B759-4A37-A9DB-69BC630F1031}"/>
              </a:ext>
            </a:extLst>
          </p:cNvPr>
          <p:cNvPicPr>
            <a:picLocks noChangeAspect="1"/>
          </p:cNvPicPr>
          <p:nvPr/>
        </p:nvPicPr>
        <p:blipFill>
          <a:blip r:embed="rId5">
            <a:duotone>
              <a:schemeClr val="accent1">
                <a:shade val="45000"/>
                <a:satMod val="135000"/>
              </a:schemeClr>
              <a:prstClr val="white"/>
            </a:duotone>
          </a:blip>
          <a:stretch>
            <a:fillRect/>
          </a:stretch>
        </p:blipFill>
        <p:spPr>
          <a:xfrm flipH="1">
            <a:off x="1283581" y="5139822"/>
            <a:ext cx="895483" cy="895483"/>
          </a:xfrm>
          <a:prstGeom prst="rect">
            <a:avLst/>
          </a:prstGeom>
        </p:spPr>
      </p:pic>
    </p:spTree>
    <p:extLst>
      <p:ext uri="{BB962C8B-B14F-4D97-AF65-F5344CB8AC3E}">
        <p14:creationId xmlns:p14="http://schemas.microsoft.com/office/powerpoint/2010/main" val="122530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2"/>
          <a:stretch>
            <a:fillRect/>
          </a:stretch>
        </p:blipFill>
        <p:spPr>
          <a:xfrm rot="16200000">
            <a:off x="10203234" y="1219202"/>
            <a:ext cx="571500" cy="152400"/>
          </a:xfrm>
          <a:prstGeom prst="rect">
            <a:avLst/>
          </a:prstGeom>
        </p:spPr>
      </p:pic>
      <p:sp>
        <p:nvSpPr>
          <p:cNvPr id="7" name="Rectángulo 6">
            <a:extLst>
              <a:ext uri="{FF2B5EF4-FFF2-40B4-BE49-F238E27FC236}">
                <a16:creationId xmlns:a16="http://schemas.microsoft.com/office/drawing/2014/main" id="{2178DB87-D315-4D34-AB2A-6C0F9ABA65EB}"/>
              </a:ext>
            </a:extLst>
          </p:cNvPr>
          <p:cNvSpPr/>
          <p:nvPr/>
        </p:nvSpPr>
        <p:spPr>
          <a:xfrm>
            <a:off x="9409814" y="0"/>
            <a:ext cx="278218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Rectángulo 10">
            <a:extLst>
              <a:ext uri="{FF2B5EF4-FFF2-40B4-BE49-F238E27FC236}">
                <a16:creationId xmlns:a16="http://schemas.microsoft.com/office/drawing/2014/main" id="{B002CFD4-7CAA-446C-B084-8923E3B0ED62}"/>
              </a:ext>
            </a:extLst>
          </p:cNvPr>
          <p:cNvSpPr/>
          <p:nvPr/>
        </p:nvSpPr>
        <p:spPr>
          <a:xfrm>
            <a:off x="0" y="0"/>
            <a:ext cx="278218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6" name="Imagen 5" descr="Gráfico, Gráfico de dispersión&#10;&#10;Descripción generada automáticamente">
            <a:extLst>
              <a:ext uri="{FF2B5EF4-FFF2-40B4-BE49-F238E27FC236}">
                <a16:creationId xmlns:a16="http://schemas.microsoft.com/office/drawing/2014/main" id="{60738492-29EE-4DDA-9B9B-710C09B490E5}"/>
              </a:ext>
            </a:extLst>
          </p:cNvPr>
          <p:cNvPicPr>
            <a:picLocks noChangeAspect="1"/>
          </p:cNvPicPr>
          <p:nvPr/>
        </p:nvPicPr>
        <p:blipFill>
          <a:blip r:embed="rId3">
            <a:grayscl/>
          </a:blip>
          <a:stretch>
            <a:fillRect/>
          </a:stretch>
        </p:blipFill>
        <p:spPr>
          <a:xfrm>
            <a:off x="2549821" y="238225"/>
            <a:ext cx="9007770" cy="6406777"/>
          </a:xfrm>
          <a:prstGeom prst="rect">
            <a:avLst/>
          </a:prstGeom>
        </p:spPr>
      </p:pic>
      <p:sp>
        <p:nvSpPr>
          <p:cNvPr id="14" name="CuadroTexto 13">
            <a:extLst>
              <a:ext uri="{FF2B5EF4-FFF2-40B4-BE49-F238E27FC236}">
                <a16:creationId xmlns:a16="http://schemas.microsoft.com/office/drawing/2014/main" id="{5099AD29-1186-45C5-8DD6-DC0345365F62}"/>
              </a:ext>
            </a:extLst>
          </p:cNvPr>
          <p:cNvSpPr txBox="1"/>
          <p:nvPr/>
        </p:nvSpPr>
        <p:spPr>
          <a:xfrm>
            <a:off x="526942" y="1581152"/>
            <a:ext cx="2022879" cy="4339650"/>
          </a:xfrm>
          <a:prstGeom prst="rect">
            <a:avLst/>
          </a:prstGeom>
          <a:noFill/>
        </p:spPr>
        <p:txBody>
          <a:bodyPr wrap="square">
            <a:spAutoFit/>
          </a:bodyPr>
          <a:lstStyle/>
          <a:p>
            <a:r>
              <a:rPr lang="es-ES" sz="1200" dirty="0">
                <a:solidFill>
                  <a:schemeClr val="tx1">
                    <a:lumMod val="75000"/>
                    <a:lumOff val="25000"/>
                  </a:schemeClr>
                </a:solidFill>
                <a:latin typeface="Arial" panose="020B0604020202020204" pitchFamily="34" charset="0"/>
                <a:cs typeface="Arial" panose="020B0604020202020204" pitchFamily="34" charset="0"/>
              </a:rPr>
              <a:t>La litografía despareció con la invención de la imprenta, sin embargo, la fotolitografía en semiconductores usa un principio muy similar. </a:t>
            </a:r>
          </a:p>
          <a:p>
            <a:endParaRPr lang="es-ES" sz="1200" dirty="0">
              <a:solidFill>
                <a:schemeClr val="tx1">
                  <a:lumMod val="75000"/>
                  <a:lumOff val="25000"/>
                </a:schemeClr>
              </a:solidFill>
              <a:latin typeface="Arial" panose="020B0604020202020204" pitchFamily="34" charset="0"/>
              <a:cs typeface="Arial" panose="020B0604020202020204" pitchFamily="34" charset="0"/>
            </a:endParaRPr>
          </a:p>
          <a:p>
            <a:r>
              <a:rPr lang="es-ES" sz="1200" dirty="0">
                <a:solidFill>
                  <a:schemeClr val="tx1">
                    <a:lumMod val="75000"/>
                    <a:lumOff val="25000"/>
                  </a:schemeClr>
                </a:solidFill>
                <a:latin typeface="Arial" panose="020B0604020202020204" pitchFamily="34" charset="0"/>
                <a:cs typeface="Arial" panose="020B0604020202020204" pitchFamily="34" charset="0"/>
              </a:rPr>
              <a:t>En la fotolitografía de semiconductores la piedra vendría a ser un filtro o máscara fotográfica con el diseño del chip a fabricar. Se apunta un haz de luz hacia la oblea de silicio y entre ambos se coloca dicho filtro fotográfico.</a:t>
            </a:r>
          </a:p>
          <a:p>
            <a:r>
              <a:rPr lang="es-ES" sz="1200" dirty="0">
                <a:solidFill>
                  <a:schemeClr val="tx1">
                    <a:lumMod val="75000"/>
                    <a:lumOff val="25000"/>
                  </a:schemeClr>
                </a:solidFill>
                <a:latin typeface="Arial" panose="020B0604020202020204" pitchFamily="34" charset="0"/>
                <a:cs typeface="Arial" panose="020B0604020202020204" pitchFamily="34" charset="0"/>
              </a:rPr>
              <a:t>La </a:t>
            </a:r>
            <a:r>
              <a:rPr lang="es-ES" sz="1200" b="1" dirty="0">
                <a:solidFill>
                  <a:schemeClr val="tx1">
                    <a:lumMod val="75000"/>
                    <a:lumOff val="25000"/>
                  </a:schemeClr>
                </a:solidFill>
                <a:latin typeface="Arial" panose="020B0604020202020204" pitchFamily="34" charset="0"/>
                <a:cs typeface="Arial" panose="020B0604020202020204" pitchFamily="34" charset="0"/>
              </a:rPr>
              <a:t>oblea de silicio</a:t>
            </a:r>
            <a:r>
              <a:rPr lang="es-ES" sz="1200" dirty="0">
                <a:solidFill>
                  <a:schemeClr val="tx1">
                    <a:lumMod val="75000"/>
                    <a:lumOff val="25000"/>
                  </a:schemeClr>
                </a:solidFill>
                <a:latin typeface="Arial" panose="020B0604020202020204" pitchFamily="34" charset="0"/>
                <a:cs typeface="Arial" panose="020B0604020202020204" pitchFamily="34" charset="0"/>
              </a:rPr>
              <a:t>, también conocida como sustrato en la industria, es una finísima capa circular de silicio en la cual se “graban” muchos chips idénticos al mismo tiempo.</a:t>
            </a:r>
          </a:p>
        </p:txBody>
      </p:sp>
      <p:sp>
        <p:nvSpPr>
          <p:cNvPr id="16" name="CuadroTexto 15">
            <a:extLst>
              <a:ext uri="{FF2B5EF4-FFF2-40B4-BE49-F238E27FC236}">
                <a16:creationId xmlns:a16="http://schemas.microsoft.com/office/drawing/2014/main" id="{06434266-E275-4DBB-B119-1DF2DA126DC3}"/>
              </a:ext>
            </a:extLst>
          </p:cNvPr>
          <p:cNvSpPr txBox="1"/>
          <p:nvPr/>
        </p:nvSpPr>
        <p:spPr>
          <a:xfrm>
            <a:off x="2549821" y="6499551"/>
            <a:ext cx="6604229" cy="215444"/>
          </a:xfrm>
          <a:prstGeom prst="rect">
            <a:avLst/>
          </a:prstGeom>
          <a:noFill/>
        </p:spPr>
        <p:txBody>
          <a:bodyPr wrap="square">
            <a:spAutoFit/>
          </a:bodyPr>
          <a:lstStyle/>
          <a:p>
            <a:r>
              <a:rPr lang="es-CO" sz="800" dirty="0">
                <a:solidFill>
                  <a:schemeClr val="tx1">
                    <a:lumMod val="85000"/>
                    <a:lumOff val="15000"/>
                  </a:schemeClr>
                </a:solidFill>
                <a:latin typeface="Cambria Math" panose="02040503050406030204" pitchFamily="18" charset="0"/>
                <a:ea typeface="Cambria Math" panose="02040503050406030204" pitchFamily="18" charset="0"/>
              </a:rPr>
              <a:t>Créditos: https://www.geeknetic.es/Editorial/1406/La-realidad-sobre-los-nanometros-en-procesos-de-fabricacion-de-CPUs-y-GPUs.html</a:t>
            </a:r>
          </a:p>
        </p:txBody>
      </p:sp>
    </p:spTree>
    <p:extLst>
      <p:ext uri="{BB962C8B-B14F-4D97-AF65-F5344CB8AC3E}">
        <p14:creationId xmlns:p14="http://schemas.microsoft.com/office/powerpoint/2010/main" val="1338725737"/>
      </p:ext>
    </p:extLst>
  </p:cSld>
  <p:clrMapOvr>
    <a:masterClrMapping/>
  </p:clrMapOvr>
</p:sld>
</file>

<file path=ppt/theme/theme1.xml><?xml version="1.0" encoding="utf-8"?>
<a:theme xmlns:a="http://schemas.openxmlformats.org/drawingml/2006/main" name="Tema sin fotografi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con fotografia o gráfico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1816</TotalTime>
  <Words>1181</Words>
  <Application>Microsoft Office PowerPoint</Application>
  <PresentationFormat>Panorámica</PresentationFormat>
  <Paragraphs>90</Paragraphs>
  <Slides>26</Slides>
  <Notes>0</Notes>
  <HiddenSlides>0</HiddenSlides>
  <MMClips>2</MMClips>
  <ScaleCrop>false</ScaleCrop>
  <HeadingPairs>
    <vt:vector size="6" baseType="variant">
      <vt:variant>
        <vt:lpstr>Fuentes usadas</vt:lpstr>
      </vt:variant>
      <vt:variant>
        <vt:i4>5</vt:i4>
      </vt:variant>
      <vt:variant>
        <vt:lpstr>Tema</vt:lpstr>
      </vt:variant>
      <vt:variant>
        <vt:i4>2</vt:i4>
      </vt:variant>
      <vt:variant>
        <vt:lpstr>Títulos de diapositiva</vt:lpstr>
      </vt:variant>
      <vt:variant>
        <vt:i4>26</vt:i4>
      </vt:variant>
    </vt:vector>
  </HeadingPairs>
  <TitlesOfParts>
    <vt:vector size="33" baseType="lpstr">
      <vt:lpstr>Arial</vt:lpstr>
      <vt:lpstr>Arial Black</vt:lpstr>
      <vt:lpstr>Calibri</vt:lpstr>
      <vt:lpstr>Calibri Light</vt:lpstr>
      <vt:lpstr>Cambria Math</vt:lpstr>
      <vt:lpstr>Tema sin fotografia</vt:lpstr>
      <vt:lpstr>Tema con fotografia o gráficos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Erika Miosoti Faura Arellano</dc:creator>
  <cp:lastModifiedBy>Andres Bedoya Tobon</cp:lastModifiedBy>
  <cp:revision>142</cp:revision>
  <dcterms:created xsi:type="dcterms:W3CDTF">2021-04-23T20:46:27Z</dcterms:created>
  <dcterms:modified xsi:type="dcterms:W3CDTF">2021-07-14T03:36:52Z</dcterms:modified>
</cp:coreProperties>
</file>